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5"/>
  </p:notesMasterIdLst>
  <p:sldIdLst>
    <p:sldId id="256" r:id="rId2"/>
    <p:sldId id="260" r:id="rId3"/>
    <p:sldId id="261" r:id="rId4"/>
    <p:sldId id="263" r:id="rId5"/>
    <p:sldId id="258" r:id="rId6"/>
    <p:sldId id="302" r:id="rId7"/>
    <p:sldId id="303" r:id="rId8"/>
    <p:sldId id="304" r:id="rId9"/>
    <p:sldId id="305" r:id="rId10"/>
    <p:sldId id="306" r:id="rId11"/>
    <p:sldId id="307" r:id="rId12"/>
    <p:sldId id="321" r:id="rId13"/>
    <p:sldId id="308" r:id="rId14"/>
    <p:sldId id="309" r:id="rId15"/>
    <p:sldId id="265" r:id="rId16"/>
    <p:sldId id="311" r:id="rId17"/>
    <p:sldId id="310" r:id="rId18"/>
    <p:sldId id="312" r:id="rId19"/>
    <p:sldId id="313" r:id="rId20"/>
    <p:sldId id="314" r:id="rId21"/>
    <p:sldId id="315" r:id="rId22"/>
    <p:sldId id="316" r:id="rId23"/>
    <p:sldId id="317" r:id="rId24"/>
    <p:sldId id="318" r:id="rId25"/>
    <p:sldId id="319" r:id="rId26"/>
    <p:sldId id="320" r:id="rId27"/>
    <p:sldId id="342" r:id="rId28"/>
    <p:sldId id="340" r:id="rId29"/>
    <p:sldId id="358" r:id="rId30"/>
    <p:sldId id="360" r:id="rId31"/>
    <p:sldId id="361" r:id="rId32"/>
    <p:sldId id="362" r:id="rId33"/>
    <p:sldId id="337" r:id="rId34"/>
    <p:sldId id="334" r:id="rId35"/>
    <p:sldId id="359" r:id="rId36"/>
    <p:sldId id="341" r:id="rId37"/>
    <p:sldId id="322" r:id="rId38"/>
    <p:sldId id="345" r:id="rId39"/>
    <p:sldId id="346" r:id="rId40"/>
    <p:sldId id="347" r:id="rId41"/>
    <p:sldId id="348" r:id="rId42"/>
    <p:sldId id="349" r:id="rId43"/>
    <p:sldId id="350" r:id="rId44"/>
    <p:sldId id="351" r:id="rId45"/>
    <p:sldId id="353" r:id="rId46"/>
    <p:sldId id="354" r:id="rId47"/>
    <p:sldId id="355" r:id="rId48"/>
    <p:sldId id="356" r:id="rId49"/>
    <p:sldId id="352" r:id="rId50"/>
    <p:sldId id="357" r:id="rId51"/>
    <p:sldId id="363" r:id="rId52"/>
    <p:sldId id="280" r:id="rId53"/>
    <p:sldId id="33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D7C3"/>
    <a:srgbClr val="DCE0D9"/>
    <a:srgbClr val="FBF6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B5568-3030-41CB-9D1F-ED69E0853DE8}" v="638" dt="2023-12-17T13:52:34.876"/>
    <p1510:client id="{D298812E-A411-462C-BEA8-6482FC1F740E}" v="5" dt="2023-12-17T09:56:21.603"/>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6924D-A1AD-491A-B9E2-1C676CD9DB78}"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B0483-6ABD-4A2A-823A-3DC095490EB8}" type="slidenum">
              <a:rPr lang="en-US" smtClean="0"/>
              <a:t>‹#›</a:t>
            </a:fld>
            <a:endParaRPr lang="en-US"/>
          </a:p>
        </p:txBody>
      </p:sp>
    </p:spTree>
    <p:extLst>
      <p:ext uri="{BB962C8B-B14F-4D97-AF65-F5344CB8AC3E}">
        <p14:creationId xmlns:p14="http://schemas.microsoft.com/office/powerpoint/2010/main" val="3750419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purpose of the research</a:t>
            </a:r>
          </a:p>
          <a:p>
            <a:pPr marL="0" lvl="0" indent="0" algn="l" rtl="0">
              <a:spcBef>
                <a:spcPts val="0"/>
              </a:spcBef>
              <a:spcAft>
                <a:spcPts val="0"/>
              </a:spcAft>
              <a:buNone/>
            </a:pPr>
            <a:r>
              <a:rPr lang="zh-TW" altLang="en-US"/>
              <a:t>提供有關這些市場的短期和長期動態的見解，這可以幫助投資者改進在兩個市場的策略，並指導政策制定者針對卡達房地產開發和投資的金融經濟制定有效的政策。</a:t>
            </a:r>
          </a:p>
          <a:p>
            <a:pPr marL="0" lvl="0" indent="0" algn="l" rtl="0">
              <a:spcBef>
                <a:spcPts val="0"/>
              </a:spcBef>
              <a:spcAft>
                <a:spcPts val="0"/>
              </a:spcAft>
              <a:buNone/>
            </a:pPr>
            <a:r>
              <a:rPr lang="en-US"/>
              <a:t>The main methods and approaches</a:t>
            </a:r>
          </a:p>
          <a:p>
            <a:pPr marL="0" lvl="0" indent="0" algn="l" rtl="0">
              <a:spcBef>
                <a:spcPts val="0"/>
              </a:spcBef>
              <a:spcAft>
                <a:spcPts val="0"/>
              </a:spcAft>
              <a:buNone/>
            </a:pPr>
            <a:r>
              <a:rPr lang="zh-TW" altLang="en-US"/>
              <a:t>總體而言，這些方法和途徑對卡達房地產和股票市場之間的動態聯繫進行了全面分析，並有助於揭示這些市場的短期和長期動態。</a:t>
            </a:r>
          </a:p>
          <a:p>
            <a:pPr marL="0" lvl="0" indent="0" algn="l" rtl="0">
              <a:spcBef>
                <a:spcPts val="0"/>
              </a:spcBef>
              <a:spcAft>
                <a:spcPts val="0"/>
              </a:spcAft>
              <a:buNone/>
            </a:pPr>
            <a:endParaRPr lang="zh-TW" altLang="en-US"/>
          </a:p>
          <a:p>
            <a:pPr marL="0" lvl="0" indent="0" algn="l" rtl="0">
              <a:spcBef>
                <a:spcPts val="0"/>
              </a:spcBef>
              <a:spcAft>
                <a:spcPts val="0"/>
              </a:spcAft>
              <a:buNone/>
            </a:pPr>
            <a:r>
              <a:rPr lang="en-US"/>
              <a:t>The real estate index (REI) dataset used in this study covers the period from April 2006 to September 2020 and was sourced from QCB. The QE-20 index and macroeconomic factors were collected from DataStream, with a total number of 174 observations.</a:t>
            </a:r>
          </a:p>
          <a:p>
            <a:pPr marL="0" lvl="0" indent="0" algn="l" rtl="0">
              <a:spcBef>
                <a:spcPts val="0"/>
              </a:spcBef>
              <a:spcAft>
                <a:spcPts val="0"/>
              </a:spcAft>
              <a:buNone/>
            </a:pPr>
            <a:endParaRPr lang="en-US"/>
          </a:p>
          <a:p>
            <a:pPr marL="0" lvl="0" indent="0" algn="l" rtl="0">
              <a:spcBef>
                <a:spcPts val="0"/>
              </a:spcBef>
              <a:spcAft>
                <a:spcPts val="0"/>
              </a:spcAft>
              <a:buNone/>
            </a:pPr>
            <a:r>
              <a:rPr lang="zh-TW" altLang="en-US"/>
              <a:t>資料是從卡達的某個官網</a:t>
            </a:r>
            <a:r>
              <a:rPr lang="en-US" altLang="zh-TW"/>
              <a:t>(</a:t>
            </a:r>
            <a:r>
              <a:rPr lang="en-US"/>
              <a:t>QCB</a:t>
            </a:r>
            <a:r>
              <a:rPr lang="zh-TW" altLang="en-US"/>
              <a:t>卡達專門蒐集資料的公司</a:t>
            </a:r>
            <a:r>
              <a:rPr lang="en-US" altLang="zh-TW"/>
              <a:t>)</a:t>
            </a:r>
            <a:r>
              <a:rPr lang="zh-TW" altLang="en-US"/>
              <a:t>獲取的</a:t>
            </a:r>
          </a:p>
          <a:p>
            <a:pPr marL="0" lvl="0" indent="0" algn="l" rtl="0">
              <a:spcBef>
                <a:spcPts val="0"/>
              </a:spcBef>
              <a:spcAft>
                <a:spcPts val="0"/>
              </a:spcAft>
              <a:buNone/>
            </a:pPr>
            <a:endParaRPr lang="zh-TW" altLang="en-US"/>
          </a:p>
          <a:p>
            <a:pPr marL="0" lvl="0" indent="0" algn="l" rtl="0">
              <a:spcBef>
                <a:spcPts val="0"/>
              </a:spcBef>
              <a:spcAft>
                <a:spcPts val="0"/>
              </a:spcAft>
              <a:buNone/>
            </a:pPr>
            <a:r>
              <a:rPr lang="zh-TW" altLang="en-US"/>
              <a:t>實價登陸資料從</a:t>
            </a:r>
            <a:r>
              <a:rPr lang="en-US" altLang="zh-TW"/>
              <a:t>2006</a:t>
            </a:r>
            <a:r>
              <a:rPr lang="zh-TW" altLang="en-US"/>
              <a:t>到</a:t>
            </a:r>
            <a:r>
              <a:rPr lang="en-US" altLang="zh-TW"/>
              <a:t>2020 (</a:t>
            </a:r>
            <a:r>
              <a:rPr lang="zh-TW" altLang="en-US"/>
              <a:t>單位應該從日到年都有</a:t>
            </a:r>
            <a:r>
              <a:rPr lang="en-US" altLang="zh-TW"/>
              <a:t>) </a:t>
            </a:r>
          </a:p>
          <a:p>
            <a:pPr marL="0" lvl="0" indent="0" algn="l" rtl="0">
              <a:spcBef>
                <a:spcPts val="0"/>
              </a:spcBef>
              <a:spcAft>
                <a:spcPts val="0"/>
              </a:spcAft>
              <a:buNone/>
            </a:pPr>
            <a:r>
              <a:rPr lang="zh-TW" altLang="en-US"/>
              <a:t>巨觀經濟</a:t>
            </a:r>
            <a:r>
              <a:rPr lang="en-US" altLang="zh-TW"/>
              <a:t>(</a:t>
            </a:r>
            <a:r>
              <a:rPr lang="zh-TW" altLang="en-US"/>
              <a:t>股市</a:t>
            </a:r>
            <a:r>
              <a:rPr lang="en-US" altLang="zh-TW"/>
              <a:t>/</a:t>
            </a:r>
            <a:r>
              <a:rPr lang="zh-TW" altLang="en-US"/>
              <a:t>房市</a:t>
            </a:r>
            <a:r>
              <a:rPr lang="en-US" altLang="zh-TW"/>
              <a:t>)</a:t>
            </a:r>
            <a:r>
              <a:rPr lang="zh-TW" altLang="en-US"/>
              <a:t>是從他們經濟部門蒐集的</a:t>
            </a:r>
            <a:r>
              <a:rPr lang="en-US" altLang="zh-TW"/>
              <a:t>(</a:t>
            </a:r>
            <a:r>
              <a:rPr lang="zh-TW" altLang="en-US"/>
              <a:t>總共</a:t>
            </a:r>
            <a:r>
              <a:rPr lang="en-US" altLang="zh-TW"/>
              <a:t>174</a:t>
            </a:r>
            <a:r>
              <a:rPr lang="zh-TW" altLang="en-US"/>
              <a:t>筆</a:t>
            </a:r>
            <a:r>
              <a:rPr lang="en-US"/>
              <a:t>data)</a:t>
            </a:r>
          </a:p>
          <a:p>
            <a:pPr marL="0" lvl="0" indent="0" algn="l" rtl="0">
              <a:spcBef>
                <a:spcPts val="0"/>
              </a:spcBef>
              <a:spcAft>
                <a:spcPts val="0"/>
              </a:spcAft>
              <a:buNone/>
            </a:pPr>
            <a:endParaRPr lang="en-US"/>
          </a:p>
          <a:p>
            <a:pPr marL="0" lvl="0" indent="0" algn="l" rtl="0">
              <a:spcBef>
                <a:spcPts val="0"/>
              </a:spcBef>
              <a:spcAft>
                <a:spcPts val="0"/>
              </a:spcAft>
              <a:buNone/>
            </a:pPr>
            <a:r>
              <a:rPr lang="zh-TW" altLang="en-US"/>
              <a:t>具體來說 實價登陸與股票市場的行情是有一定正相關的</a:t>
            </a:r>
            <a:r>
              <a:rPr lang="en-US" altLang="zh-TW"/>
              <a:t>(</a:t>
            </a:r>
            <a:r>
              <a:rPr lang="zh-TW" altLang="en-US"/>
              <a:t>一個好另外一個也會好</a:t>
            </a:r>
            <a:r>
              <a:rPr lang="en-US" altLang="zh-TW"/>
              <a:t>)</a:t>
            </a:r>
            <a:r>
              <a:rPr lang="zh-TW" altLang="en-US"/>
              <a:t>，本研究主要囊括兩個方向</a:t>
            </a:r>
            <a:r>
              <a:rPr lang="en-US" altLang="zh-TW"/>
              <a:t>(1)</a:t>
            </a:r>
            <a:r>
              <a:rPr lang="zh-TW" altLang="en-US"/>
              <a:t>找出顯著影響市場行情的關鍵事件或時間節點</a:t>
            </a:r>
            <a:r>
              <a:rPr lang="en-US" altLang="zh-TW"/>
              <a:t>(2)</a:t>
            </a:r>
            <a:r>
              <a:rPr lang="zh-TW" altLang="en-US"/>
              <a:t>找出這關鍵事件後，再找出從資料分析關鍵的影響因子</a:t>
            </a:r>
          </a:p>
          <a:p>
            <a:pPr marL="0" lvl="0" indent="0" algn="l" rtl="0">
              <a:spcBef>
                <a:spcPts val="0"/>
              </a:spcBef>
              <a:spcAft>
                <a:spcPts val="0"/>
              </a:spcAft>
              <a:buNone/>
            </a:pPr>
            <a:endParaRPr/>
          </a:p>
        </p:txBody>
      </p:sp>
    </p:spTree>
    <p:extLst>
      <p:ext uri="{BB962C8B-B14F-4D97-AF65-F5344CB8AC3E}">
        <p14:creationId xmlns:p14="http://schemas.microsoft.com/office/powerpoint/2010/main" val="309268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a:t>The relation to your project</a:t>
            </a:r>
          </a:p>
          <a:p>
            <a:pPr marL="0" lvl="0" indent="0" algn="l" rtl="0">
              <a:spcBef>
                <a:spcPts val="0"/>
              </a:spcBef>
              <a:spcAft>
                <a:spcPts val="0"/>
              </a:spcAft>
              <a:buNone/>
            </a:pPr>
            <a:endParaRPr lang="en-US" altLang="zh-TW"/>
          </a:p>
          <a:p>
            <a:pPr marL="0" lvl="0" indent="0" algn="l" rtl="0">
              <a:spcBef>
                <a:spcPts val="0"/>
              </a:spcBef>
              <a:spcAft>
                <a:spcPts val="0"/>
              </a:spcAft>
              <a:buNone/>
            </a:pPr>
            <a:r>
              <a:rPr lang="zh-TW" altLang="en-US"/>
              <a:t>文章也強調了卡達作為唯一建立每月全國房地產價格指數的海灣國家的獨特性。 這些數據在指導卡達房地產開發和投資的明智決策方面發揮關鍵作用。 </a:t>
            </a:r>
          </a:p>
          <a:p>
            <a:pPr marL="0" lvl="0" indent="0" algn="l" rtl="0">
              <a:spcBef>
                <a:spcPts val="0"/>
              </a:spcBef>
              <a:spcAft>
                <a:spcPts val="0"/>
              </a:spcAft>
              <a:buNone/>
            </a:pPr>
            <a:r>
              <a:rPr lang="en-US" altLang="zh-TW"/>
              <a:t>The key accomplishment of the paper</a:t>
            </a:r>
          </a:p>
          <a:p>
            <a:pPr marL="0" lvl="0" indent="0" algn="l" rtl="0">
              <a:spcBef>
                <a:spcPts val="0"/>
              </a:spcBef>
              <a:spcAft>
                <a:spcPts val="0"/>
              </a:spcAft>
              <a:buNone/>
            </a:pPr>
            <a:endParaRPr lang="en-US" altLang="zh-TW"/>
          </a:p>
          <a:p>
            <a:pPr marL="0" lvl="0" indent="0" algn="l" rtl="0">
              <a:spcBef>
                <a:spcPts val="0"/>
              </a:spcBef>
              <a:spcAft>
                <a:spcPts val="0"/>
              </a:spcAft>
              <a:buNone/>
            </a:pPr>
            <a:r>
              <a:rPr lang="zh-TW" altLang="en-US"/>
              <a:t>總而言之，本文提供了有關卡達房地產行業及其與股票市場的聯繫的寶貴見解，並強調了可靠的房地產資訊在決策過程中的重要性。我們可以從此論文中得到一些有用的洞見，儘管兩個國家歷史發展有所不同</a:t>
            </a:r>
          </a:p>
          <a:p>
            <a:pPr marL="0" lvl="0" indent="0" algn="l" rtl="0">
              <a:spcBef>
                <a:spcPts val="0"/>
              </a:spcBef>
              <a:spcAft>
                <a:spcPts val="0"/>
              </a:spcAft>
              <a:buNone/>
            </a:pPr>
            <a:endParaRPr lang="zh-TW" altLang="en-US"/>
          </a:p>
          <a:p>
            <a:pPr marL="0" lvl="0" indent="0" algn="l" rtl="0">
              <a:spcBef>
                <a:spcPts val="0"/>
              </a:spcBef>
              <a:spcAft>
                <a:spcPts val="0"/>
              </a:spcAft>
              <a:buNone/>
            </a:pPr>
            <a:r>
              <a:rPr lang="zh-TW" altLang="en-US"/>
              <a:t>我覺得的話 這篇文章給我的收穫是</a:t>
            </a:r>
          </a:p>
          <a:p>
            <a:pPr marL="0" lvl="0" indent="0" algn="l" rtl="0">
              <a:spcBef>
                <a:spcPts val="0"/>
              </a:spcBef>
              <a:spcAft>
                <a:spcPts val="0"/>
              </a:spcAft>
              <a:buNone/>
            </a:pPr>
            <a:r>
              <a:rPr lang="en-US" altLang="zh-TW"/>
              <a:t>1. </a:t>
            </a:r>
            <a:r>
              <a:rPr lang="zh-TW" altLang="en-US"/>
              <a:t>我透過這篇文章了解哪些</a:t>
            </a:r>
            <a:r>
              <a:rPr lang="en-US" altLang="zh-TW"/>
              <a:t>tool</a:t>
            </a:r>
            <a:r>
              <a:rPr lang="zh-TW" altLang="en-US"/>
              <a:t>可以用於這種資料 </a:t>
            </a:r>
            <a:r>
              <a:rPr lang="en-US" altLang="zh-TW"/>
              <a:t>or </a:t>
            </a:r>
            <a:r>
              <a:rPr lang="zh-TW" altLang="en-US"/>
              <a:t>房價</a:t>
            </a:r>
            <a:r>
              <a:rPr lang="en-US" altLang="zh-TW"/>
              <a:t>/</a:t>
            </a:r>
            <a:r>
              <a:rPr lang="zh-TW" altLang="en-US"/>
              <a:t>股價之間的比較</a:t>
            </a:r>
          </a:p>
          <a:p>
            <a:pPr marL="0" lvl="0" indent="0" algn="l" rtl="0">
              <a:spcBef>
                <a:spcPts val="0"/>
              </a:spcBef>
              <a:spcAft>
                <a:spcPts val="0"/>
              </a:spcAft>
              <a:buNone/>
            </a:pPr>
            <a:endParaRPr lang="zh-TW" altLang="en-US"/>
          </a:p>
          <a:p>
            <a:pPr marL="0" lvl="0" indent="0" algn="l" rtl="0">
              <a:spcBef>
                <a:spcPts val="0"/>
              </a:spcBef>
              <a:spcAft>
                <a:spcPts val="0"/>
              </a:spcAft>
              <a:buNone/>
            </a:pPr>
            <a:r>
              <a:rPr lang="en-US" altLang="zh-TW"/>
              <a:t>2. </a:t>
            </a:r>
            <a:r>
              <a:rPr lang="zh-TW" altLang="en-US"/>
              <a:t>這篇文章介紹卡達的房價崛起背景不少，例如他是能源起家的，以及它是海灣國家</a:t>
            </a:r>
            <a:r>
              <a:rPr lang="en-US" altLang="zh-TW"/>
              <a:t>...</a:t>
            </a:r>
            <a:r>
              <a:rPr lang="en-US" altLang="zh-TW" err="1"/>
              <a:t>etc</a:t>
            </a:r>
            <a:r>
              <a:rPr lang="en-US" altLang="zh-TW"/>
              <a:t> </a:t>
            </a:r>
          </a:p>
          <a:p>
            <a:pPr marL="0" lvl="0" indent="0" algn="l" rtl="0">
              <a:spcBef>
                <a:spcPts val="0"/>
              </a:spcBef>
              <a:spcAft>
                <a:spcPts val="0"/>
              </a:spcAft>
              <a:buNone/>
            </a:pPr>
            <a:endParaRPr lang="en-US" altLang="zh-TW"/>
          </a:p>
          <a:p>
            <a:pPr marL="0" lvl="0" indent="0" algn="l" rtl="0">
              <a:spcBef>
                <a:spcPts val="0"/>
              </a:spcBef>
              <a:spcAft>
                <a:spcPts val="0"/>
              </a:spcAft>
              <a:buNone/>
            </a:pPr>
            <a:r>
              <a:rPr lang="en-US" altLang="zh-TW"/>
              <a:t>3. </a:t>
            </a:r>
            <a:r>
              <a:rPr lang="zh-TW" altLang="en-US"/>
              <a:t>此外就是比較重要的一點是 和</a:t>
            </a:r>
            <a:r>
              <a:rPr lang="en-US" altLang="zh-TW"/>
              <a:t>2</a:t>
            </a:r>
            <a:r>
              <a:rPr lang="zh-TW" altLang="en-US"/>
              <a:t>掛勾 能源因素</a:t>
            </a:r>
            <a:r>
              <a:rPr lang="en-US" altLang="zh-TW"/>
              <a:t>(</a:t>
            </a:r>
            <a:r>
              <a:rPr lang="zh-TW" altLang="en-US"/>
              <a:t>可能受其他國家影響</a:t>
            </a:r>
            <a:r>
              <a:rPr lang="en-US" altLang="zh-TW"/>
              <a:t>) </a:t>
            </a:r>
            <a:r>
              <a:rPr lang="zh-TW" altLang="en-US"/>
              <a:t>對房價股價很敏感 </a:t>
            </a:r>
            <a:r>
              <a:rPr lang="en-US" altLang="zh-TW"/>
              <a:t>(</a:t>
            </a:r>
            <a:r>
              <a:rPr lang="zh-TW" altLang="en-US"/>
              <a:t>能源供給與通膨率</a:t>
            </a:r>
            <a:r>
              <a:rPr lang="en-US" altLang="zh-TW"/>
              <a:t>/</a:t>
            </a:r>
            <a:r>
              <a:rPr lang="zh-TW" altLang="en-US"/>
              <a:t>房地產價格存在長期的交互關係</a:t>
            </a:r>
            <a:r>
              <a:rPr lang="en-US" altLang="zh-TW"/>
              <a:t>)</a:t>
            </a:r>
          </a:p>
          <a:p>
            <a:pPr marL="0" lvl="0" indent="0" algn="l" rtl="0">
              <a:spcBef>
                <a:spcPts val="0"/>
              </a:spcBef>
              <a:spcAft>
                <a:spcPts val="0"/>
              </a:spcAft>
              <a:buNone/>
            </a:pPr>
            <a:endParaRPr lang="en-US" altLang="zh-TW"/>
          </a:p>
          <a:p>
            <a:pPr marL="0" lvl="0" indent="0" algn="l" rtl="0">
              <a:spcBef>
                <a:spcPts val="0"/>
              </a:spcBef>
              <a:spcAft>
                <a:spcPts val="0"/>
              </a:spcAft>
              <a:buNone/>
            </a:pPr>
            <a:r>
              <a:rPr lang="en-US" altLang="zh-TW"/>
              <a:t>4. </a:t>
            </a:r>
            <a:r>
              <a:rPr lang="zh-TW" altLang="en-US"/>
              <a:t>調查期間大概在</a:t>
            </a:r>
            <a:r>
              <a:rPr lang="en-US" altLang="zh-TW"/>
              <a:t>2006~2020</a:t>
            </a:r>
            <a:r>
              <a:rPr lang="zh-TW" altLang="en-US"/>
              <a:t>之間，而中東一直不太安定，所以這種分析</a:t>
            </a:r>
            <a:r>
              <a:rPr lang="en-US" altLang="zh-TW"/>
              <a:t>/</a:t>
            </a:r>
            <a:r>
              <a:rPr lang="zh-TW" altLang="en-US"/>
              <a:t>做任何檢定很容易做，我覺得借鑒台灣的話就是台海安定與否</a:t>
            </a:r>
          </a:p>
        </p:txBody>
      </p:sp>
    </p:spTree>
    <p:extLst>
      <p:ext uri="{BB962C8B-B14F-4D97-AF65-F5344CB8AC3E}">
        <p14:creationId xmlns:p14="http://schemas.microsoft.com/office/powerpoint/2010/main" val="3394037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t>應用深度學習方法預測台北市區域房價</a:t>
            </a:r>
            <a:br>
              <a:rPr lang="zh-TW" altLang="en-US"/>
            </a:br>
            <a:endParaRPr lang="zh-TW" altLang="en-US"/>
          </a:p>
          <a:p>
            <a:pPr marL="0" lvl="0" indent="0" algn="l" rtl="0">
              <a:spcBef>
                <a:spcPts val="0"/>
              </a:spcBef>
              <a:spcAft>
                <a:spcPts val="0"/>
              </a:spcAft>
              <a:buNone/>
            </a:pPr>
            <a:r>
              <a:rPr lang="zh-TW" altLang="en-US"/>
              <a:t>資料時間</a:t>
            </a:r>
            <a:r>
              <a:rPr lang="en-US" altLang="zh-TW"/>
              <a:t>: 2017~2019</a:t>
            </a:r>
            <a:r>
              <a:rPr lang="zh-TW" altLang="en-US"/>
              <a:t>第一季的實價登陸資料 </a:t>
            </a:r>
          </a:p>
          <a:p>
            <a:pPr marL="0" lvl="0" indent="0" algn="l" rtl="0">
              <a:spcBef>
                <a:spcPts val="0"/>
              </a:spcBef>
              <a:spcAft>
                <a:spcPts val="0"/>
              </a:spcAft>
              <a:buNone/>
            </a:pPr>
            <a:r>
              <a:rPr lang="zh-TW" altLang="en-US"/>
              <a:t>資料來源</a:t>
            </a:r>
            <a:r>
              <a:rPr lang="en-US" altLang="zh-TW"/>
              <a:t>: </a:t>
            </a:r>
            <a:r>
              <a:rPr lang="zh-TW" altLang="en-US"/>
              <a:t>政府資料開放平台的不動產買賣時價登錄批次資料</a:t>
            </a:r>
          </a:p>
          <a:p>
            <a:pPr marL="0" lvl="0" indent="0" algn="l" rtl="0">
              <a:spcBef>
                <a:spcPts val="0"/>
              </a:spcBef>
              <a:spcAft>
                <a:spcPts val="0"/>
              </a:spcAft>
              <a:buNone/>
            </a:pPr>
            <a:br>
              <a:rPr lang="zh-TW" altLang="en-US"/>
            </a:br>
            <a:r>
              <a:rPr lang="zh-TW" altLang="en-US"/>
              <a:t>模型</a:t>
            </a:r>
            <a:r>
              <a:rPr lang="en-US" altLang="zh-TW"/>
              <a:t>: </a:t>
            </a:r>
            <a:r>
              <a:rPr lang="zh-TW" altLang="en-US"/>
              <a:t>線性迴歸</a:t>
            </a:r>
            <a:r>
              <a:rPr lang="en-US" altLang="zh-TW"/>
              <a:t>, </a:t>
            </a:r>
            <a:r>
              <a:rPr lang="zh-TW" altLang="en-US"/>
              <a:t>多層感知器</a:t>
            </a:r>
            <a:r>
              <a:rPr lang="en-US" altLang="zh-TW"/>
              <a:t>, LSTM</a:t>
            </a:r>
            <a:r>
              <a:rPr lang="zh-TW" altLang="en-US"/>
              <a:t>長短期記憶模型</a:t>
            </a:r>
            <a:br>
              <a:rPr lang="zh-TW" altLang="en-US"/>
            </a:br>
            <a:r>
              <a:rPr lang="zh-TW" altLang="en-US"/>
              <a:t>優化器</a:t>
            </a:r>
            <a:r>
              <a:rPr lang="en-US" altLang="zh-TW"/>
              <a:t>: Adam, SGD, </a:t>
            </a:r>
            <a:r>
              <a:rPr lang="en-US" altLang="zh-TW" err="1"/>
              <a:t>RMSProp</a:t>
            </a:r>
            <a:endParaRPr lang="en-US" altLang="zh-TW"/>
          </a:p>
        </p:txBody>
      </p:sp>
    </p:spTree>
    <p:extLst>
      <p:ext uri="{BB962C8B-B14F-4D97-AF65-F5344CB8AC3E}">
        <p14:creationId xmlns:p14="http://schemas.microsoft.com/office/powerpoint/2010/main" val="3783327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t>同為透過機器學習或深度學習模型在時間序列資料中的應用</a:t>
            </a:r>
            <a:br>
              <a:rPr lang="zh-TW" altLang="en-US"/>
            </a:br>
            <a:br>
              <a:rPr lang="zh-TW" altLang="en-US"/>
            </a:br>
            <a:r>
              <a:rPr lang="en-US" altLang="zh-TW"/>
              <a:t>LSTM</a:t>
            </a:r>
            <a:r>
              <a:rPr lang="zh-TW" altLang="en-US"/>
              <a:t>模型可達到良好的預測效果</a:t>
            </a:r>
          </a:p>
        </p:txBody>
      </p:sp>
    </p:spTree>
    <p:extLst>
      <p:ext uri="{BB962C8B-B14F-4D97-AF65-F5344CB8AC3E}">
        <p14:creationId xmlns:p14="http://schemas.microsoft.com/office/powerpoint/2010/main" val="349380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411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472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0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14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94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21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27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91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362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34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799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145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194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274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469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823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174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047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994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02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solidFill>
                  <a:srgbClr val="6A9955"/>
                </a:solidFill>
                <a:effectLst/>
                <a:latin typeface="Consolas" panose="020B0609020204030204" pitchFamily="49" charset="0"/>
              </a:rPr>
              <a:t>平均絕對</a:t>
            </a:r>
            <a:r>
              <a:rPr lang="zh-CN" altLang="en-US" b="0" dirty="0">
                <a:solidFill>
                  <a:srgbClr val="6A9955"/>
                </a:solidFill>
                <a:effectLst/>
                <a:latin typeface="Consolas" panose="020B0609020204030204" pitchFamily="49" charset="0"/>
              </a:rPr>
              <a:t>百分比</a:t>
            </a:r>
            <a:r>
              <a:rPr lang="zh-TW" altLang="en-US" b="0" dirty="0">
                <a:solidFill>
                  <a:srgbClr val="6A9955"/>
                </a:solidFill>
                <a:effectLst/>
                <a:latin typeface="Consolas" panose="020B0609020204030204" pitchFamily="49" charset="0"/>
              </a:rPr>
              <a:t>誤差</a:t>
            </a:r>
            <a:endParaRPr lang="zh-CN" altLang="en-US" b="0" dirty="0">
              <a:solidFill>
                <a:srgbClr val="CCCCCC"/>
              </a:solidFill>
              <a:effectLst/>
              <a:latin typeface="Consolas" panose="020B0609020204030204" pitchFamily="49"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0624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517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622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813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612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750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3026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081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441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113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943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851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700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708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420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5001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716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946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t>本研究旨在調查台灣</a:t>
            </a:r>
            <a:r>
              <a:rPr lang="en-US" altLang="zh-TW"/>
              <a:t>2020</a:t>
            </a:r>
            <a:r>
              <a:rPr lang="zh-TW" altLang="en-US"/>
              <a:t>年底的反投機房屋政策對台灣建築公司股價的影響。三個正在審查的重點政策包括財政部的房屋土地稅</a:t>
            </a:r>
            <a:r>
              <a:rPr lang="en-US" altLang="zh-TW"/>
              <a:t>2.0</a:t>
            </a:r>
            <a:r>
              <a:rPr lang="zh-TW" altLang="en-US"/>
              <a:t>、內政部的房地產實際價格登記</a:t>
            </a:r>
            <a:r>
              <a:rPr lang="en-US" altLang="zh-TW"/>
              <a:t>2.0</a:t>
            </a:r>
            <a:r>
              <a:rPr lang="zh-TW" altLang="en-US"/>
              <a:t>以及央行的選擇性信貸控制。</a:t>
            </a:r>
          </a:p>
          <a:p>
            <a:pPr marL="0" lvl="0" indent="0" algn="l" rtl="0">
              <a:spcBef>
                <a:spcPts val="0"/>
              </a:spcBef>
              <a:spcAft>
                <a:spcPts val="0"/>
              </a:spcAft>
              <a:buNone/>
            </a:pPr>
            <a:endParaRPr lang="zh-TW" altLang="en-US"/>
          </a:p>
          <a:p>
            <a:pPr marL="0" lvl="0" indent="0" algn="l" rtl="0">
              <a:spcBef>
                <a:spcPts val="0"/>
              </a:spcBef>
              <a:spcAft>
                <a:spcPts val="0"/>
              </a:spcAft>
              <a:buNone/>
            </a:pPr>
            <a:r>
              <a:rPr lang="zh-TW" altLang="en-US"/>
              <a:t>主要使用的方法是事件研究法。具體來說，採用市場調整收益模型來估計預期收益，並採用符號檢定來檢驗政策公佈日前後的異常收益。</a:t>
            </a:r>
          </a:p>
          <a:p>
            <a:pPr marL="0" lvl="0" indent="0" algn="l" rtl="0">
              <a:spcBef>
                <a:spcPts val="0"/>
              </a:spcBef>
              <a:spcAft>
                <a:spcPts val="0"/>
              </a:spcAft>
              <a:buNone/>
            </a:pPr>
            <a:br>
              <a:rPr lang="zh-TW" altLang="en-US"/>
            </a:br>
            <a:endParaRPr lang="zh-TW" altLang="en-US"/>
          </a:p>
          <a:p>
            <a:pPr marL="0" lvl="0" indent="0" algn="l" rtl="0">
              <a:spcBef>
                <a:spcPts val="0"/>
              </a:spcBef>
              <a:spcAft>
                <a:spcPts val="0"/>
              </a:spcAft>
              <a:buNone/>
            </a:pPr>
            <a:endParaRPr lang="zh-TW" altLang="en-US"/>
          </a:p>
          <a:p>
            <a:pPr marL="0" lvl="0" indent="0" algn="l" rtl="0">
              <a:spcBef>
                <a:spcPts val="0"/>
              </a:spcBef>
              <a:spcAft>
                <a:spcPts val="0"/>
              </a:spcAft>
              <a:buNone/>
            </a:pPr>
            <a:endParaRPr/>
          </a:p>
        </p:txBody>
      </p:sp>
    </p:spTree>
    <p:extLst>
      <p:ext uri="{BB962C8B-B14F-4D97-AF65-F5344CB8AC3E}">
        <p14:creationId xmlns:p14="http://schemas.microsoft.com/office/powerpoint/2010/main" val="181285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t>論文中選取與研究議題相關的上市公司作為樣本</a:t>
            </a:r>
            <a:r>
              <a:rPr lang="en-US" altLang="zh-TW"/>
              <a:t>,</a:t>
            </a:r>
            <a:r>
              <a:rPr lang="zh-TW" altLang="en-US"/>
              <a:t>類似的您也可以選取與不動產投資信託證券相關的變數作為分析資料。 論文以股價報酬率作為被解釋變數</a:t>
            </a:r>
            <a:r>
              <a:rPr lang="en-US" altLang="zh-TW"/>
              <a:t>,</a:t>
            </a:r>
            <a:r>
              <a:rPr lang="zh-TW" altLang="en-US"/>
              <a:t>您可以考慮選取不動產投資信託證券的淨值、收益率等作為被解釋變數。</a:t>
            </a:r>
          </a:p>
          <a:p>
            <a:pPr marL="0" lvl="0" indent="0" algn="l" rtl="0">
              <a:spcBef>
                <a:spcPts val="0"/>
              </a:spcBef>
              <a:spcAft>
                <a:spcPts val="0"/>
              </a:spcAft>
              <a:buNone/>
            </a:pPr>
            <a:endParaRPr lang="zh-TW" altLang="en-US"/>
          </a:p>
          <a:p>
            <a:pPr marL="0" lvl="0" indent="0" algn="l" rtl="0">
              <a:spcBef>
                <a:spcPts val="0"/>
              </a:spcBef>
              <a:spcAft>
                <a:spcPts val="0"/>
              </a:spcAft>
              <a:buNone/>
            </a:pPr>
            <a:endParaRPr lang="zh-TW" altLang="en-US"/>
          </a:p>
          <a:p>
            <a:pPr marL="0" lvl="0" indent="0" algn="l" rtl="0">
              <a:spcBef>
                <a:spcPts val="0"/>
              </a:spcBef>
              <a:spcAft>
                <a:spcPts val="0"/>
              </a:spcAft>
              <a:buNone/>
            </a:pPr>
            <a:r>
              <a:rPr lang="zh-TW" altLang="en-US"/>
              <a:t>反投機住房政策總體上對公告日期前後建築公司的股價產生了顯著的負面影響。</a:t>
            </a:r>
          </a:p>
          <a:p>
            <a:pPr marL="0" lvl="0" indent="0" algn="l" rtl="0">
              <a:spcBef>
                <a:spcPts val="0"/>
              </a:spcBef>
              <a:spcAft>
                <a:spcPts val="0"/>
              </a:spcAft>
              <a:buNone/>
            </a:pPr>
            <a:r>
              <a:rPr lang="zh-TW" altLang="en-US"/>
              <a:t>稅收政策（房屋和土地稅</a:t>
            </a:r>
            <a:r>
              <a:rPr lang="en-US" altLang="zh-TW"/>
              <a:t>2.0</a:t>
            </a:r>
            <a:r>
              <a:rPr lang="zh-TW" altLang="en-US"/>
              <a:t>）的負面影響最為顯著。</a:t>
            </a:r>
          </a:p>
          <a:p>
            <a:pPr marL="0" lvl="0" indent="0" algn="l" rtl="0">
              <a:spcBef>
                <a:spcPts val="0"/>
              </a:spcBef>
              <a:spcAft>
                <a:spcPts val="0"/>
              </a:spcAft>
              <a:buNone/>
            </a:pPr>
            <a:r>
              <a:rPr lang="zh-TW" altLang="en-US"/>
              <a:t>有一些預期效應的證據，在後來的政策宣布之前就出現了負的異常回報，這表明投資者存在一些前瞻性行為。</a:t>
            </a:r>
          </a:p>
          <a:p>
            <a:pPr marL="0" lvl="0" indent="0" algn="l" rtl="0">
              <a:spcBef>
                <a:spcPts val="0"/>
              </a:spcBef>
              <a:spcAft>
                <a:spcPts val="0"/>
              </a:spcAft>
              <a:buNone/>
            </a:pPr>
            <a:endParaRPr/>
          </a:p>
        </p:txBody>
      </p:sp>
    </p:spTree>
    <p:extLst>
      <p:ext uri="{BB962C8B-B14F-4D97-AF65-F5344CB8AC3E}">
        <p14:creationId xmlns:p14="http://schemas.microsoft.com/office/powerpoint/2010/main" val="110910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t>這項研究的目的是檢驗在中國和亞洲四小虎國（台灣、香港、南韓、新加坡）之間，房價和股價是否存在非線性的協整關係。</a:t>
            </a:r>
            <a:br>
              <a:rPr lang="zh-TW" altLang="en-US"/>
            </a:br>
            <a:r>
              <a:rPr lang="zh-TW" altLang="en-US"/>
              <a:t>作者們還希望分析當房價和股價之間發生長期均衡的偏差時，短期調整動態的情況。</a:t>
            </a:r>
          </a:p>
          <a:p>
            <a:pPr marL="0" lvl="0" indent="0" algn="l" rtl="0">
              <a:spcBef>
                <a:spcPts val="0"/>
              </a:spcBef>
              <a:spcAft>
                <a:spcPts val="0"/>
              </a:spcAft>
              <a:buNone/>
            </a:pPr>
            <a:endParaRPr lang="zh-TW" altLang="en-US"/>
          </a:p>
          <a:p>
            <a:pPr marL="0" lvl="0" indent="0" algn="l" rtl="0">
              <a:spcBef>
                <a:spcPts val="0"/>
              </a:spcBef>
              <a:spcAft>
                <a:spcPts val="0"/>
              </a:spcAft>
              <a:buNone/>
            </a:pPr>
            <a:r>
              <a:rPr lang="en-US" altLang="zh-TW"/>
              <a:t>B</a:t>
            </a:r>
          </a:p>
          <a:p>
            <a:pPr marL="0" lvl="0" indent="0" algn="l" rtl="0">
              <a:spcBef>
                <a:spcPts val="0"/>
              </a:spcBef>
              <a:spcAft>
                <a:spcPts val="0"/>
              </a:spcAft>
              <a:buNone/>
            </a:pPr>
            <a:r>
              <a:rPr lang="en-US" altLang="zh-TW"/>
              <a:t>nonparametric cointegration test </a:t>
            </a:r>
            <a:r>
              <a:rPr lang="zh-TW" altLang="en-US"/>
              <a:t>房價格指數和相對應的股票價格指數之間存在非線性的長期共整關係</a:t>
            </a:r>
            <a:r>
              <a:rPr lang="en-US" altLang="zh-TW"/>
              <a:t>(</a:t>
            </a:r>
            <a:r>
              <a:rPr lang="zh-TW" altLang="en-US"/>
              <a:t>長期兩者價格應差不多</a:t>
            </a:r>
            <a:r>
              <a:rPr lang="en-US" altLang="zh-TW"/>
              <a:t>) </a:t>
            </a:r>
          </a:p>
          <a:p>
            <a:pPr marL="0" lvl="0" indent="0" algn="l" rtl="0">
              <a:spcBef>
                <a:spcPts val="0"/>
              </a:spcBef>
              <a:spcAft>
                <a:spcPts val="0"/>
              </a:spcAft>
              <a:buNone/>
            </a:pPr>
            <a:r>
              <a:rPr lang="en-US" altLang="zh-TW"/>
              <a:t>STVECM </a:t>
            </a:r>
            <a:r>
              <a:rPr lang="zh-TW" altLang="en-US"/>
              <a:t>房價和股價存在較大偏離時</a:t>
            </a:r>
            <a:r>
              <a:rPr lang="en-US" altLang="zh-TW"/>
              <a:t>,</a:t>
            </a:r>
            <a:r>
              <a:rPr lang="zh-TW" altLang="en-US"/>
              <a:t>它們短期動態</a:t>
            </a:r>
            <a:r>
              <a:rPr lang="en-US" altLang="zh-TW"/>
              <a:t>(</a:t>
            </a:r>
            <a:r>
              <a:rPr lang="zh-TW" altLang="en-US"/>
              <a:t>每月或每季</a:t>
            </a:r>
            <a:r>
              <a:rPr lang="en-US" altLang="zh-TW"/>
              <a:t>)</a:t>
            </a:r>
            <a:r>
              <a:rPr lang="zh-TW" altLang="en-US"/>
              <a:t>回歸平衡的調整效率。</a:t>
            </a:r>
          </a:p>
          <a:p>
            <a:pPr marL="0" lvl="0" indent="0" algn="l" rtl="0">
              <a:spcBef>
                <a:spcPts val="0"/>
              </a:spcBef>
              <a:spcAft>
                <a:spcPts val="0"/>
              </a:spcAft>
              <a:buNone/>
            </a:pPr>
            <a:r>
              <a:rPr lang="en-US" altLang="zh-TW"/>
              <a:t>Granger causality test </a:t>
            </a:r>
            <a:r>
              <a:rPr lang="zh-TW" altLang="en-US"/>
              <a:t>檢驗不同經濟和金融變量</a:t>
            </a:r>
            <a:r>
              <a:rPr lang="en-US" altLang="zh-TW"/>
              <a:t>(</a:t>
            </a:r>
            <a:r>
              <a:rPr lang="zh-TW" altLang="en-US"/>
              <a:t>如</a:t>
            </a:r>
            <a:r>
              <a:rPr lang="en-US" altLang="zh-TW"/>
              <a:t>:</a:t>
            </a:r>
            <a:r>
              <a:rPr lang="zh-TW" altLang="en-US"/>
              <a:t>房價、股價</a:t>
            </a:r>
            <a:r>
              <a:rPr lang="en-US" altLang="zh-TW"/>
              <a:t>)</a:t>
            </a:r>
            <a:r>
              <a:rPr lang="zh-TW" altLang="en-US"/>
              <a:t>之間的因果關係</a:t>
            </a:r>
          </a:p>
          <a:p>
            <a:pPr marL="0" lvl="0" indent="0" algn="l" rtl="0">
              <a:spcBef>
                <a:spcPts val="0"/>
              </a:spcBef>
              <a:spcAft>
                <a:spcPts val="0"/>
              </a:spcAft>
              <a:buNone/>
            </a:pPr>
            <a:endParaRPr/>
          </a:p>
        </p:txBody>
      </p:sp>
    </p:spTree>
    <p:extLst>
      <p:ext uri="{BB962C8B-B14F-4D97-AF65-F5344CB8AC3E}">
        <p14:creationId xmlns:p14="http://schemas.microsoft.com/office/powerpoint/2010/main" val="1733329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zh-TW" altLang="en-US"/>
            </a:br>
            <a:r>
              <a:rPr lang="zh-TW" altLang="en-US"/>
              <a:t>該論文採用</a:t>
            </a:r>
            <a:r>
              <a:rPr lang="en-US" altLang="zh-TW"/>
              <a:t>nonparametric cointegration test</a:t>
            </a:r>
            <a:r>
              <a:rPr lang="zh-TW" altLang="en-US"/>
              <a:t>捕捉房價和股價之間的非線性短期調整關係，這可以為分析做為基礎知識</a:t>
            </a:r>
          </a:p>
          <a:p>
            <a:pPr marL="0" lvl="0" indent="0" algn="l" rtl="0">
              <a:spcBef>
                <a:spcPts val="0"/>
              </a:spcBef>
              <a:spcAft>
                <a:spcPts val="0"/>
              </a:spcAft>
              <a:buNone/>
            </a:pPr>
            <a:r>
              <a:rPr lang="zh-TW" altLang="en-US"/>
              <a:t>論文中對價格發現過程和短期調整速度</a:t>
            </a:r>
            <a:r>
              <a:rPr lang="en-US" altLang="zh-TW"/>
              <a:t>(</a:t>
            </a:r>
            <a:r>
              <a:rPr lang="zh-TW" altLang="en-US"/>
              <a:t>多長時間</a:t>
            </a:r>
            <a:r>
              <a:rPr lang="en-US" altLang="zh-TW"/>
              <a:t>)</a:t>
            </a:r>
            <a:r>
              <a:rPr lang="zh-TW" altLang="en-US"/>
              <a:t>的分析也可以為建模工作提供深刻見解。</a:t>
            </a:r>
          </a:p>
          <a:p>
            <a:pPr marL="0" lvl="0" indent="0" algn="l" rtl="0">
              <a:spcBef>
                <a:spcPts val="0"/>
              </a:spcBef>
              <a:spcAft>
                <a:spcPts val="0"/>
              </a:spcAft>
              <a:buNone/>
            </a:pPr>
            <a:r>
              <a:rPr lang="zh-TW" altLang="en-US"/>
              <a:t>我們從論文中學到的方法，如協整檢驗、平滑過渡模型、格蘭杰因果關係檢驗等，都符合探討房價與股價的關係，且包含台灣的資訊。</a:t>
            </a:r>
          </a:p>
          <a:p>
            <a:pPr marL="0" lvl="0" indent="0" algn="l" rtl="0">
              <a:spcBef>
                <a:spcPts val="0"/>
              </a:spcBef>
              <a:spcAft>
                <a:spcPts val="0"/>
              </a:spcAft>
              <a:buNone/>
            </a:pPr>
            <a:endParaRPr lang="zh-TW" altLang="en-US"/>
          </a:p>
          <a:p>
            <a:pPr marL="0" lvl="0" indent="0" algn="l" rtl="0">
              <a:spcBef>
                <a:spcPts val="0"/>
              </a:spcBef>
              <a:spcAft>
                <a:spcPts val="0"/>
              </a:spcAft>
              <a:buNone/>
            </a:pPr>
            <a:r>
              <a:rPr lang="zh-TW" altLang="en-US"/>
              <a:t>利用非參數測試發現在台灣的房價和股價之間存在非線性協整的證據。  </a:t>
            </a:r>
            <a:r>
              <a:rPr lang="en-US" altLang="zh-TW"/>
              <a:t>(Taiwan r=0(</a:t>
            </a:r>
            <a:r>
              <a:rPr lang="zh-TW" altLang="en-US"/>
              <a:t>房價股價不存在關係</a:t>
            </a:r>
            <a:r>
              <a:rPr lang="en-US" altLang="zh-TW"/>
              <a:t>) 0.008 </a:t>
            </a:r>
            <a:r>
              <a:rPr lang="zh-TW" altLang="en-US"/>
              <a:t>拒絕，所以台灣兩價間具有長期協整關係</a:t>
            </a:r>
            <a:r>
              <a:rPr lang="en-US" altLang="zh-TW"/>
              <a:t>)</a:t>
            </a:r>
          </a:p>
          <a:p>
            <a:pPr marL="0" lvl="0" indent="0" algn="l" rtl="0">
              <a:spcBef>
                <a:spcPts val="0"/>
              </a:spcBef>
              <a:spcAft>
                <a:spcPts val="0"/>
              </a:spcAft>
              <a:buNone/>
            </a:pPr>
            <a:r>
              <a:rPr lang="zh-TW" altLang="en-US"/>
              <a:t>展示</a:t>
            </a:r>
            <a:r>
              <a:rPr lang="en-US" altLang="zh-TW"/>
              <a:t>STVECM</a:t>
            </a:r>
            <a:r>
              <a:rPr lang="zh-TW" altLang="en-US"/>
              <a:t>能夠適當地建模非線性的誤差修正動態，實現在不同階段之間的平滑過渡。</a:t>
            </a:r>
            <a:r>
              <a:rPr lang="en-US" altLang="zh-TW"/>
              <a:t>(</a:t>
            </a:r>
            <a:r>
              <a:rPr lang="zh-TW" altLang="en-US"/>
              <a:t>房價格的回歸速度大於股票價格</a:t>
            </a:r>
            <a:r>
              <a:rPr lang="en-US" altLang="zh-TW"/>
              <a:t>)</a:t>
            </a:r>
          </a:p>
          <a:p>
            <a:pPr marL="0" lvl="0" indent="0" algn="l" rtl="0">
              <a:spcBef>
                <a:spcPts val="0"/>
              </a:spcBef>
              <a:spcAft>
                <a:spcPts val="0"/>
              </a:spcAft>
              <a:buNone/>
            </a:pPr>
            <a:r>
              <a:rPr lang="zh-TW" altLang="en-US"/>
              <a:t>顯示調整速度是非對稱的，即房價對於偏離均衡的調整比股票更快。  </a:t>
            </a:r>
            <a:r>
              <a:rPr lang="en-US" altLang="zh-TW"/>
              <a:t>(</a:t>
            </a:r>
            <a:r>
              <a:rPr lang="zh-TW" altLang="en-US"/>
              <a:t>台灣地區存在財富效應，對我們而言就說明股價是有可預測性的。</a:t>
            </a:r>
            <a:r>
              <a:rPr lang="en-US" altLang="zh-TW"/>
              <a:t>)</a:t>
            </a:r>
          </a:p>
          <a:p>
            <a:pPr marL="0" lvl="0" indent="0" algn="l" rtl="0">
              <a:spcBef>
                <a:spcPts val="0"/>
              </a:spcBef>
              <a:spcAft>
                <a:spcPts val="0"/>
              </a:spcAft>
              <a:buNone/>
            </a:pPr>
            <a:endParaRPr/>
          </a:p>
        </p:txBody>
      </p:sp>
    </p:spTree>
    <p:extLst>
      <p:ext uri="{BB962C8B-B14F-4D97-AF65-F5344CB8AC3E}">
        <p14:creationId xmlns:p14="http://schemas.microsoft.com/office/powerpoint/2010/main" val="2512352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10" name="Google Shape;10;p2"/>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1398300" y="4078167"/>
            <a:ext cx="6552000" cy="1546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99196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reverse" preserve="1">
  <p:cSld name="Blank reverse">
    <p:bg>
      <p:bgPr>
        <a:solidFill>
          <a:srgbClr val="000000"/>
        </a:solidFill>
        <a:effectLst/>
      </p:bgPr>
    </p:bg>
    <p:spTree>
      <p:nvGrpSpPr>
        <p:cNvPr id="1" name="Shape 51"/>
        <p:cNvGrpSpPr/>
        <p:nvPr/>
      </p:nvGrpSpPr>
      <p:grpSpPr>
        <a:xfrm>
          <a:off x="0" y="0"/>
          <a:ext cx="0" cy="0"/>
          <a:chOff x="0" y="0"/>
          <a:chExt cx="0" cy="0"/>
        </a:xfrm>
      </p:grpSpPr>
      <p:sp>
        <p:nvSpPr>
          <p:cNvPr id="52" name="Google Shape;52;p11"/>
          <p:cNvSpPr/>
          <p:nvPr/>
        </p:nvSpPr>
        <p:spPr>
          <a:xfrm>
            <a:off x="264800" y="264800"/>
            <a:ext cx="11662400" cy="6347600"/>
          </a:xfrm>
          <a:prstGeom prst="frame">
            <a:avLst>
              <a:gd name="adj1" fmla="val 4126"/>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11"/>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4018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Subtitle">
    <p:spTree>
      <p:nvGrpSpPr>
        <p:cNvPr id="1" name="Shape 12"/>
        <p:cNvGrpSpPr/>
        <p:nvPr/>
      </p:nvGrpSpPr>
      <p:grpSpPr>
        <a:xfrm>
          <a:off x="0" y="0"/>
          <a:ext cx="0" cy="0"/>
          <a:chOff x="0" y="0"/>
          <a:chExt cx="0" cy="0"/>
        </a:xfrm>
      </p:grpSpPr>
      <p:sp>
        <p:nvSpPr>
          <p:cNvPr id="13" name="Google Shape;13;p3"/>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3"/>
          <p:cNvSpPr txBox="1">
            <a:spLocks noGrp="1"/>
          </p:cNvSpPr>
          <p:nvPr>
            <p:ph type="ctrTitle"/>
          </p:nvPr>
        </p:nvSpPr>
        <p:spPr>
          <a:xfrm>
            <a:off x="1350400" y="3330333"/>
            <a:ext cx="66000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1350400" y="4904336"/>
            <a:ext cx="66000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248371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16"/>
        <p:cNvGrpSpPr/>
        <p:nvPr/>
      </p:nvGrpSpPr>
      <p:grpSpPr>
        <a:xfrm>
          <a:off x="0" y="0"/>
          <a:ext cx="0" cy="0"/>
          <a:chOff x="0" y="0"/>
          <a:chExt cx="0" cy="0"/>
        </a:xfrm>
      </p:grpSpPr>
      <p:sp>
        <p:nvSpPr>
          <p:cNvPr id="17" name="Google Shape;17;p4"/>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4"/>
          <p:cNvSpPr txBox="1">
            <a:spLocks noGrp="1"/>
          </p:cNvSpPr>
          <p:nvPr>
            <p:ph type="body" idx="1"/>
          </p:nvPr>
        </p:nvSpPr>
        <p:spPr>
          <a:xfrm>
            <a:off x="2406033" y="1139700"/>
            <a:ext cx="6869600" cy="4673600"/>
          </a:xfrm>
          <a:prstGeom prst="rect">
            <a:avLst/>
          </a:prstGeom>
        </p:spPr>
        <p:txBody>
          <a:bodyPr spcFirstLastPara="1" wrap="square" lIns="91425" tIns="91425" rIns="91425" bIns="91425" anchor="t" anchorCtr="0">
            <a:noAutofit/>
          </a:bodyPr>
          <a:lstStyle>
            <a:lvl1pPr marL="609585" lvl="0" indent="-575719" rtl="0">
              <a:lnSpc>
                <a:spcPct val="115000"/>
              </a:lnSpc>
              <a:spcBef>
                <a:spcPts val="800"/>
              </a:spcBef>
              <a:spcAft>
                <a:spcPts val="0"/>
              </a:spcAft>
              <a:buSzPts val="3200"/>
              <a:buChar char="▪"/>
              <a:defRPr sz="4267" i="1"/>
            </a:lvl1pPr>
            <a:lvl2pPr marL="1219170" lvl="1" indent="-575719" rtl="0">
              <a:lnSpc>
                <a:spcPct val="115000"/>
              </a:lnSpc>
              <a:spcBef>
                <a:spcPts val="0"/>
              </a:spcBef>
              <a:spcAft>
                <a:spcPts val="0"/>
              </a:spcAft>
              <a:buSzPts val="3200"/>
              <a:buChar char="□"/>
              <a:defRPr sz="4267" i="1"/>
            </a:lvl2pPr>
            <a:lvl3pPr marL="1828754" lvl="2" indent="-575719" rtl="0">
              <a:lnSpc>
                <a:spcPct val="115000"/>
              </a:lnSpc>
              <a:spcBef>
                <a:spcPts val="0"/>
              </a:spcBef>
              <a:spcAft>
                <a:spcPts val="0"/>
              </a:spcAft>
              <a:buSzPts val="3200"/>
              <a:buChar char="□"/>
              <a:defRPr sz="4267" i="1"/>
            </a:lvl3pPr>
            <a:lvl4pPr marL="2438339" lvl="3" indent="-575719" rtl="0">
              <a:lnSpc>
                <a:spcPct val="115000"/>
              </a:lnSpc>
              <a:spcBef>
                <a:spcPts val="0"/>
              </a:spcBef>
              <a:spcAft>
                <a:spcPts val="0"/>
              </a:spcAft>
              <a:buSzPts val="3200"/>
              <a:buChar char="□"/>
              <a:defRPr sz="4267" i="1"/>
            </a:lvl4pPr>
            <a:lvl5pPr marL="3047924" lvl="4" indent="-575719" rtl="0">
              <a:lnSpc>
                <a:spcPct val="115000"/>
              </a:lnSpc>
              <a:spcBef>
                <a:spcPts val="0"/>
              </a:spcBef>
              <a:spcAft>
                <a:spcPts val="0"/>
              </a:spcAft>
              <a:buSzPts val="3200"/>
              <a:buChar char="○"/>
              <a:defRPr sz="4267" i="1"/>
            </a:lvl5pPr>
            <a:lvl6pPr marL="3657509" lvl="5" indent="-575719" rtl="0">
              <a:lnSpc>
                <a:spcPct val="115000"/>
              </a:lnSpc>
              <a:spcBef>
                <a:spcPts val="0"/>
              </a:spcBef>
              <a:spcAft>
                <a:spcPts val="0"/>
              </a:spcAft>
              <a:buSzPts val="3200"/>
              <a:buChar char="■"/>
              <a:defRPr sz="4267" i="1"/>
            </a:lvl6pPr>
            <a:lvl7pPr marL="4267093" lvl="6" indent="-575719" rtl="0">
              <a:lnSpc>
                <a:spcPct val="115000"/>
              </a:lnSpc>
              <a:spcBef>
                <a:spcPts val="0"/>
              </a:spcBef>
              <a:spcAft>
                <a:spcPts val="0"/>
              </a:spcAft>
              <a:buSzPts val="3200"/>
              <a:buChar char="●"/>
              <a:defRPr sz="4267" i="1"/>
            </a:lvl7pPr>
            <a:lvl8pPr marL="4876678" lvl="7" indent="-575719" rtl="0">
              <a:lnSpc>
                <a:spcPct val="115000"/>
              </a:lnSpc>
              <a:spcBef>
                <a:spcPts val="0"/>
              </a:spcBef>
              <a:spcAft>
                <a:spcPts val="0"/>
              </a:spcAft>
              <a:buSzPts val="3200"/>
              <a:buChar char="○"/>
              <a:defRPr sz="4267" i="1"/>
            </a:lvl8pPr>
            <a:lvl9pPr marL="5486263" lvl="8" indent="-575719">
              <a:lnSpc>
                <a:spcPct val="115000"/>
              </a:lnSpc>
              <a:spcBef>
                <a:spcPts val="0"/>
              </a:spcBef>
              <a:spcAft>
                <a:spcPts val="0"/>
              </a:spcAft>
              <a:buSzPts val="3200"/>
              <a:buChar char="■"/>
              <a:defRPr sz="4267" i="1"/>
            </a:lvl9pPr>
          </a:lstStyle>
          <a:p>
            <a:endParaRPr/>
          </a:p>
        </p:txBody>
      </p:sp>
      <p:sp>
        <p:nvSpPr>
          <p:cNvPr id="19" name="Google Shape;19;p4"/>
          <p:cNvSpPr/>
          <p:nvPr/>
        </p:nvSpPr>
        <p:spPr>
          <a:xfrm>
            <a:off x="823667" y="804500"/>
            <a:ext cx="1264000" cy="12640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Google Shape;21;p4"/>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17134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 + 1 column">
    <p:spTree>
      <p:nvGrpSpPr>
        <p:cNvPr id="1" name="Shape 22"/>
        <p:cNvGrpSpPr/>
        <p:nvPr/>
      </p:nvGrpSpPr>
      <p:grpSpPr>
        <a:xfrm>
          <a:off x="0" y="0"/>
          <a:ext cx="0" cy="0"/>
          <a:chOff x="0" y="0"/>
          <a:chExt cx="0" cy="0"/>
        </a:xfrm>
      </p:grpSpPr>
      <p:sp>
        <p:nvSpPr>
          <p:cNvPr id="23" name="Google Shape;23;p5"/>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5333"/>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endParaRPr/>
          </a:p>
        </p:txBody>
      </p:sp>
      <p:sp>
        <p:nvSpPr>
          <p:cNvPr id="25" name="Google Shape;25;p5"/>
          <p:cNvSpPr txBox="1">
            <a:spLocks noGrp="1"/>
          </p:cNvSpPr>
          <p:nvPr>
            <p:ph type="body" idx="1"/>
          </p:nvPr>
        </p:nvSpPr>
        <p:spPr>
          <a:xfrm>
            <a:off x="1158867" y="3083900"/>
            <a:ext cx="9874400" cy="26720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a:p>
        </p:txBody>
      </p:sp>
      <p:sp>
        <p:nvSpPr>
          <p:cNvPr id="26" name="Google Shape;26;p5"/>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9244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 + 2 columns">
    <p:spTree>
      <p:nvGrpSpPr>
        <p:cNvPr id="1" name="Shape 27"/>
        <p:cNvGrpSpPr/>
        <p:nvPr/>
      </p:nvGrpSpPr>
      <p:grpSpPr>
        <a:xfrm>
          <a:off x="0" y="0"/>
          <a:ext cx="0" cy="0"/>
          <a:chOff x="0" y="0"/>
          <a:chExt cx="0" cy="0"/>
        </a:xfrm>
      </p:grpSpPr>
      <p:sp>
        <p:nvSpPr>
          <p:cNvPr id="28" name="Google Shape;28;p6"/>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6"/>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0" name="Google Shape;30;p6"/>
          <p:cNvSpPr txBox="1">
            <a:spLocks noGrp="1"/>
          </p:cNvSpPr>
          <p:nvPr>
            <p:ph type="body" idx="1"/>
          </p:nvPr>
        </p:nvSpPr>
        <p:spPr>
          <a:xfrm>
            <a:off x="1158867" y="3083900"/>
            <a:ext cx="4792800" cy="28444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1" name="Google Shape;31;p6"/>
          <p:cNvSpPr txBox="1">
            <a:spLocks noGrp="1"/>
          </p:cNvSpPr>
          <p:nvPr>
            <p:ph type="body" idx="2"/>
          </p:nvPr>
        </p:nvSpPr>
        <p:spPr>
          <a:xfrm>
            <a:off x="6240304" y="3083900"/>
            <a:ext cx="4792800" cy="28444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2" name="Google Shape;32;p6"/>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8122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spTree>
      <p:nvGrpSpPr>
        <p:cNvPr id="1" name="Shape 33"/>
        <p:cNvGrpSpPr/>
        <p:nvPr/>
      </p:nvGrpSpPr>
      <p:grpSpPr>
        <a:xfrm>
          <a:off x="0" y="0"/>
          <a:ext cx="0" cy="0"/>
          <a:chOff x="0" y="0"/>
          <a:chExt cx="0" cy="0"/>
        </a:xfrm>
      </p:grpSpPr>
      <p:sp>
        <p:nvSpPr>
          <p:cNvPr id="34" name="Google Shape;34;p7"/>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7"/>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6" name="Google Shape;36;p7"/>
          <p:cNvSpPr txBox="1">
            <a:spLocks noGrp="1"/>
          </p:cNvSpPr>
          <p:nvPr>
            <p:ph type="body" idx="1"/>
          </p:nvPr>
        </p:nvSpPr>
        <p:spPr>
          <a:xfrm>
            <a:off x="1158867"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7" name="Google Shape;37;p7"/>
          <p:cNvSpPr txBox="1">
            <a:spLocks noGrp="1"/>
          </p:cNvSpPr>
          <p:nvPr>
            <p:ph type="body" idx="2"/>
          </p:nvPr>
        </p:nvSpPr>
        <p:spPr>
          <a:xfrm>
            <a:off x="4475652"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8" name="Google Shape;38;p7"/>
          <p:cNvSpPr txBox="1">
            <a:spLocks noGrp="1"/>
          </p:cNvSpPr>
          <p:nvPr>
            <p:ph type="body" idx="3"/>
          </p:nvPr>
        </p:nvSpPr>
        <p:spPr>
          <a:xfrm>
            <a:off x="7792439"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9" name="Google Shape;39;p7"/>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58182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40"/>
        <p:cNvGrpSpPr/>
        <p:nvPr/>
      </p:nvGrpSpPr>
      <p:grpSpPr>
        <a:xfrm>
          <a:off x="0" y="0"/>
          <a:ext cx="0" cy="0"/>
          <a:chOff x="0" y="0"/>
          <a:chExt cx="0" cy="0"/>
        </a:xfrm>
      </p:grpSpPr>
      <p:sp>
        <p:nvSpPr>
          <p:cNvPr id="41" name="Google Shape;41;p8"/>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8"/>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3" name="Google Shape;43;p8"/>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13608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4"/>
        <p:cNvGrpSpPr/>
        <p:nvPr/>
      </p:nvGrpSpPr>
      <p:grpSpPr>
        <a:xfrm>
          <a:off x="0" y="0"/>
          <a:ext cx="0" cy="0"/>
          <a:chOff x="0" y="0"/>
          <a:chExt cx="0" cy="0"/>
        </a:xfrm>
      </p:grpSpPr>
      <p:sp>
        <p:nvSpPr>
          <p:cNvPr id="45" name="Google Shape;45;p9"/>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9"/>
          <p:cNvSpPr txBox="1">
            <a:spLocks noGrp="1"/>
          </p:cNvSpPr>
          <p:nvPr>
            <p:ph type="body" idx="1"/>
          </p:nvPr>
        </p:nvSpPr>
        <p:spPr>
          <a:xfrm>
            <a:off x="1120567" y="5265467"/>
            <a:ext cx="99508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SzPts val="1800"/>
              <a:buFont typeface="Work Sans"/>
              <a:buNone/>
              <a:defRPr sz="2400" b="1">
                <a:latin typeface="Work Sans"/>
                <a:ea typeface="Work Sans"/>
                <a:cs typeface="Work Sans"/>
                <a:sym typeface="Work Sans"/>
              </a:defRPr>
            </a:lvl1pPr>
          </a:lstStyle>
          <a:p>
            <a:endParaRPr/>
          </a:p>
        </p:txBody>
      </p:sp>
      <p:sp>
        <p:nvSpPr>
          <p:cNvPr id="47" name="Google Shape;47;p9"/>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723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
        <p:nvSpPr>
          <p:cNvPr id="49" name="Google Shape;49;p10"/>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0"/>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71311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58867" y="1130133"/>
            <a:ext cx="6789600" cy="181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1158867" y="3083900"/>
            <a:ext cx="9874400" cy="26720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1pPr>
            <a:lvl2pPr marL="914400" lvl="1"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2pPr>
            <a:lvl3pPr marL="1371600" lvl="2"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3pPr>
            <a:lvl4pPr marL="1828800" lvl="3"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4pPr>
            <a:lvl5pPr marL="2286000" lvl="4"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5pPr>
            <a:lvl6pPr marL="2743200" lvl="5"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6pPr>
            <a:lvl7pPr marL="3200400" lvl="6"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7pPr>
            <a:lvl8pPr marL="3657600" lvl="7"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8pPr>
            <a:lvl9pPr marL="4114800" lvl="8" indent="-355600">
              <a:spcBef>
                <a:spcPts val="0"/>
              </a:spcBef>
              <a:spcAft>
                <a:spcPts val="0"/>
              </a:spcAft>
              <a:buClr>
                <a:schemeClr val="dk1"/>
              </a:buClr>
              <a:buSzPts val="2000"/>
              <a:buFont typeface="Work Sans Regular"/>
              <a:buChar char="■"/>
              <a:defRPr sz="2000">
                <a:solidFill>
                  <a:schemeClr val="dk1"/>
                </a:solidFill>
                <a:latin typeface="Work Sans Regular"/>
                <a:ea typeface="Work Sans Regular"/>
                <a:cs typeface="Work Sans Regular"/>
                <a:sym typeface="Work Sans Regular"/>
              </a:defRPr>
            </a:lvl9pPr>
          </a:lstStyle>
          <a:p>
            <a:endParaRPr/>
          </a:p>
        </p:txBody>
      </p:sp>
      <p:sp>
        <p:nvSpPr>
          <p:cNvPr id="8" name="Google Shape;8;p1"/>
          <p:cNvSpPr txBox="1">
            <a:spLocks noGrp="1"/>
          </p:cNvSpPr>
          <p:nvPr>
            <p:ph type="sldNum" idx="12"/>
          </p:nvPr>
        </p:nvSpPr>
        <p:spPr>
          <a:xfrm>
            <a:off x="10879332" y="5857704"/>
            <a:ext cx="731600" cy="524800"/>
          </a:xfrm>
          <a:prstGeom prst="rect">
            <a:avLst/>
          </a:prstGeom>
          <a:noFill/>
          <a:ln>
            <a:noFill/>
          </a:ln>
        </p:spPr>
        <p:txBody>
          <a:bodyPr spcFirstLastPara="1" wrap="square" lIns="91425" tIns="91425" rIns="91425" bIns="91425" anchor="ctr" anchorCtr="0">
            <a:noAutofit/>
          </a:bodyPr>
          <a:lstStyle>
            <a:lvl1pPr lvl="0" algn="r">
              <a:buNone/>
              <a:defRPr sz="1733" b="1">
                <a:solidFill>
                  <a:schemeClr val="dk1"/>
                </a:solidFill>
                <a:latin typeface="Work Sans"/>
                <a:ea typeface="Work Sans"/>
                <a:cs typeface="Work Sans"/>
                <a:sym typeface="Work Sans"/>
              </a:defRPr>
            </a:lvl1pPr>
            <a:lvl2pPr lvl="1" algn="r">
              <a:buNone/>
              <a:defRPr sz="1733" b="1">
                <a:solidFill>
                  <a:schemeClr val="dk1"/>
                </a:solidFill>
                <a:latin typeface="Work Sans"/>
                <a:ea typeface="Work Sans"/>
                <a:cs typeface="Work Sans"/>
                <a:sym typeface="Work Sans"/>
              </a:defRPr>
            </a:lvl2pPr>
            <a:lvl3pPr lvl="2" algn="r">
              <a:buNone/>
              <a:defRPr sz="1733" b="1">
                <a:solidFill>
                  <a:schemeClr val="dk1"/>
                </a:solidFill>
                <a:latin typeface="Work Sans"/>
                <a:ea typeface="Work Sans"/>
                <a:cs typeface="Work Sans"/>
                <a:sym typeface="Work Sans"/>
              </a:defRPr>
            </a:lvl3pPr>
            <a:lvl4pPr lvl="3" algn="r">
              <a:buNone/>
              <a:defRPr sz="1733" b="1">
                <a:solidFill>
                  <a:schemeClr val="dk1"/>
                </a:solidFill>
                <a:latin typeface="Work Sans"/>
                <a:ea typeface="Work Sans"/>
                <a:cs typeface="Work Sans"/>
                <a:sym typeface="Work Sans"/>
              </a:defRPr>
            </a:lvl4pPr>
            <a:lvl5pPr lvl="4" algn="r">
              <a:buNone/>
              <a:defRPr sz="1733" b="1">
                <a:solidFill>
                  <a:schemeClr val="dk1"/>
                </a:solidFill>
                <a:latin typeface="Work Sans"/>
                <a:ea typeface="Work Sans"/>
                <a:cs typeface="Work Sans"/>
                <a:sym typeface="Work Sans"/>
              </a:defRPr>
            </a:lvl5pPr>
            <a:lvl6pPr lvl="5" algn="r">
              <a:buNone/>
              <a:defRPr sz="1733" b="1">
                <a:solidFill>
                  <a:schemeClr val="dk1"/>
                </a:solidFill>
                <a:latin typeface="Work Sans"/>
                <a:ea typeface="Work Sans"/>
                <a:cs typeface="Work Sans"/>
                <a:sym typeface="Work Sans"/>
              </a:defRPr>
            </a:lvl6pPr>
            <a:lvl7pPr lvl="6" algn="r">
              <a:buNone/>
              <a:defRPr sz="1733" b="1">
                <a:solidFill>
                  <a:schemeClr val="dk1"/>
                </a:solidFill>
                <a:latin typeface="Work Sans"/>
                <a:ea typeface="Work Sans"/>
                <a:cs typeface="Work Sans"/>
                <a:sym typeface="Work Sans"/>
              </a:defRPr>
            </a:lvl7pPr>
            <a:lvl8pPr lvl="7" algn="r">
              <a:buNone/>
              <a:defRPr sz="1733" b="1">
                <a:solidFill>
                  <a:schemeClr val="dk1"/>
                </a:solidFill>
                <a:latin typeface="Work Sans"/>
                <a:ea typeface="Work Sans"/>
                <a:cs typeface="Work Sans"/>
                <a:sym typeface="Work Sans"/>
              </a:defRPr>
            </a:lvl8pPr>
            <a:lvl9pPr lvl="8" algn="r">
              <a:buNone/>
              <a:defRPr sz="1733" b="1">
                <a:solidFill>
                  <a:schemeClr val="dk1"/>
                </a:solidFill>
                <a:latin typeface="Work Sans"/>
                <a:ea typeface="Work Sans"/>
                <a:cs typeface="Work Sans"/>
                <a:sym typeface="Work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62323431"/>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hyperlink" Target="https://api.tej.com.tw/columns.html?idCode=TWN/AAPRRENT"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s://goodinfo.tw/tw/StockList.asp?MARKET_CAT=%E5%85%A8%E9%83%A8&amp;INDUSTRY_CAT=%E4%B8%8D%E5%8B%95%E7%94%A2%E6%8A%95%E8%B3%87%E4%BF%A1%E8%A8%97%E8%AD%89%E5%88%B8" TargetMode="External"/><Relationship Id="rId5" Type="http://schemas.openxmlformats.org/officeDocument/2006/relationships/hyperlink" Target="https://api.tej.com.tw/columns.html?idCode=TWN/ALANDTR" TargetMode="External"/><Relationship Id="rId4" Type="http://schemas.openxmlformats.org/officeDocument/2006/relationships/hyperlink" Target="https://api.tej.com.tw/columns.html?idCode=TWN/AAPRTRAN"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228008" y="1052048"/>
            <a:ext cx="6552000" cy="4753904"/>
          </a:xfrm>
          <a:prstGeom prst="rect">
            <a:avLst/>
          </a:prstGeom>
        </p:spPr>
        <p:txBody>
          <a:bodyPr spcFirstLastPara="1" wrap="square" lIns="121900" tIns="121900" rIns="121900" bIns="121900" anchor="b" anchorCtr="0">
            <a:noAutofit/>
          </a:bodyPr>
          <a:lstStyle/>
          <a:p>
            <a:pPr algn="l"/>
            <a:r>
              <a:rPr lang="en-US" altLang="zh-TW" b="1">
                <a:latin typeface="Arial" panose="020B0604020202020204" pitchFamily="34" charset="0"/>
                <a:ea typeface="Taipei Sans TC Beta" pitchFamily="2" charset="-120"/>
              </a:rPr>
              <a:t>DATA SCIENCE</a:t>
            </a:r>
            <a:br>
              <a:rPr lang="en-US" altLang="zh-TW" b="1">
                <a:latin typeface="Arial" panose="020B0604020202020204" pitchFamily="34" charset="0"/>
                <a:ea typeface="Taipei Sans TC Beta" pitchFamily="2" charset="-120"/>
              </a:rPr>
            </a:br>
            <a:r>
              <a:rPr lang="en-US" altLang="zh-TW" sz="2667">
                <a:latin typeface="Arial" panose="020B0604020202020204" pitchFamily="34" charset="0"/>
                <a:ea typeface="Taipei Sans TC Beta" pitchFamily="2" charset="-120"/>
              </a:rPr>
              <a:t> </a:t>
            </a:r>
            <a:br>
              <a:rPr lang="en-US" altLang="zh-TW" b="1">
                <a:latin typeface="Arial" panose="020B0604020202020204" pitchFamily="34" charset="0"/>
                <a:ea typeface="Taipei Sans TC Beta" pitchFamily="2" charset="-120"/>
              </a:rPr>
            </a:br>
            <a:r>
              <a:rPr lang="en-US" altLang="zh-TW" sz="2667">
                <a:latin typeface="Arial" panose="020B0604020202020204" pitchFamily="34" charset="0"/>
                <a:ea typeface="Taipei Sans TC Beta" pitchFamily="2" charset="-120"/>
                <a:cs typeface="Times New Roman" panose="02020603050405020304" pitchFamily="18" charset="0"/>
              </a:rPr>
              <a:t>I</a:t>
            </a:r>
            <a:r>
              <a:rPr lang="en-US" sz="2667">
                <a:latin typeface="Arial" panose="020B0604020202020204" pitchFamily="34" charset="0"/>
                <a:ea typeface="Taipei Sans TC Beta" pitchFamily="2" charset="-120"/>
                <a:cs typeface="Times New Roman" panose="02020603050405020304" pitchFamily="18" charset="0"/>
              </a:rPr>
              <a:t>nstructor</a:t>
            </a:r>
            <a:r>
              <a:rPr lang="en-US" altLang="zh-TW" sz="2667">
                <a:latin typeface="Arial" panose="020B0604020202020204" pitchFamily="34" charset="0"/>
                <a:ea typeface="Taipei Sans TC Beta" pitchFamily="2" charset="-120"/>
                <a:cs typeface="Times New Roman" panose="02020603050405020304" pitchFamily="18" charset="0"/>
              </a:rPr>
              <a:t>: </a:t>
            </a:r>
            <a:br>
              <a:rPr lang="en-US" altLang="zh-TW" sz="2667">
                <a:latin typeface="Arial" panose="020B0604020202020204" pitchFamily="34" charset="0"/>
                <a:ea typeface="Taipei Sans TC Beta" pitchFamily="2" charset="-120"/>
                <a:cs typeface="Times New Roman" panose="02020603050405020304" pitchFamily="18" charset="0"/>
              </a:rPr>
            </a:br>
            <a:r>
              <a:rPr lang="en-US" sz="2667">
                <a:solidFill>
                  <a:schemeClr val="tx1"/>
                </a:solidFill>
                <a:latin typeface="Arial" panose="020B0604020202020204" pitchFamily="34" charset="0"/>
                <a:ea typeface="Taipei Sans TC Beta" pitchFamily="2" charset="-120"/>
                <a:cs typeface="Times New Roman" panose="02020603050405020304" pitchFamily="18" charset="0"/>
              </a:rPr>
              <a:t>Prof. </a:t>
            </a:r>
            <a:r>
              <a:rPr lang="en-US" sz="2667" err="1">
                <a:solidFill>
                  <a:schemeClr val="tx1"/>
                </a:solidFill>
                <a:latin typeface="Arial" panose="020B0604020202020204" pitchFamily="34" charset="0"/>
                <a:ea typeface="Taipei Sans TC Beta" pitchFamily="2" charset="-120"/>
                <a:cs typeface="Times New Roman" panose="02020603050405020304" pitchFamily="18" charset="0"/>
              </a:rPr>
              <a:t>Shuen</a:t>
            </a:r>
            <a:r>
              <a:rPr lang="en-US" sz="2667">
                <a:solidFill>
                  <a:schemeClr val="tx1"/>
                </a:solidFill>
                <a:latin typeface="Arial" panose="020B0604020202020204" pitchFamily="34" charset="0"/>
                <a:ea typeface="Taipei Sans TC Beta" pitchFamily="2" charset="-120"/>
                <a:cs typeface="Times New Roman" panose="02020603050405020304" pitchFamily="18" charset="0"/>
              </a:rPr>
              <a:t> Lin </a:t>
            </a:r>
            <a:r>
              <a:rPr lang="en-US" sz="2667" err="1">
                <a:solidFill>
                  <a:schemeClr val="tx1"/>
                </a:solidFill>
                <a:latin typeface="Arial" panose="020B0604020202020204" pitchFamily="34" charset="0"/>
                <a:ea typeface="Taipei Sans TC Beta" pitchFamily="2" charset="-120"/>
                <a:cs typeface="Times New Roman" panose="02020603050405020304" pitchFamily="18" charset="0"/>
              </a:rPr>
              <a:t>Jeng</a:t>
            </a:r>
            <a:br>
              <a:rPr lang="en-US" sz="2667" b="0">
                <a:latin typeface="Arial" panose="020B0604020202020204" pitchFamily="34" charset="0"/>
                <a:ea typeface="Taipei Sans TC Beta" pitchFamily="2" charset="-120"/>
                <a:cs typeface="Times New Roman" panose="02020603050405020304" pitchFamily="18" charset="0"/>
              </a:rPr>
            </a:br>
            <a:br>
              <a:rPr lang="en-US" altLang="zh-TW" sz="2667">
                <a:latin typeface="Arial" panose="020B0604020202020204" pitchFamily="34" charset="0"/>
                <a:ea typeface="Taipei Sans TC Beta" pitchFamily="2" charset="-120"/>
                <a:cs typeface="Times New Roman" panose="02020603050405020304" pitchFamily="18" charset="0"/>
              </a:rPr>
            </a:br>
            <a:r>
              <a:rPr lang="en-US" sz="2667">
                <a:latin typeface="Arial" panose="020B0604020202020204" pitchFamily="34" charset="0"/>
                <a:ea typeface="Taipei Sans TC Beta" pitchFamily="2" charset="-120"/>
                <a:cs typeface="Times New Roman" panose="02020603050405020304" pitchFamily="18" charset="0"/>
              </a:rPr>
              <a:t>Team member</a:t>
            </a:r>
            <a:r>
              <a:rPr lang="en-US" altLang="zh-TW" sz="2667">
                <a:latin typeface="Arial" panose="020B0604020202020204" pitchFamily="34" charset="0"/>
                <a:ea typeface="Taipei Sans TC Beta" pitchFamily="2" charset="-120"/>
                <a:cs typeface="Times New Roman" panose="02020603050405020304" pitchFamily="18" charset="0"/>
              </a:rPr>
              <a:t>:</a:t>
            </a:r>
            <a:br>
              <a:rPr lang="en-US" altLang="zh-TW" sz="2667">
                <a:latin typeface="Arial" panose="020B0604020202020204" pitchFamily="34" charset="0"/>
                <a:ea typeface="Taipei Sans TC Beta" pitchFamily="2" charset="-120"/>
                <a:cs typeface="Times New Roman" panose="02020603050405020304" pitchFamily="18" charset="0"/>
              </a:rPr>
            </a:br>
            <a:r>
              <a:rPr lang="zh-TW" altLang="en-US" sz="2667">
                <a:latin typeface="Arial" panose="020B0604020202020204" pitchFamily="34" charset="0"/>
                <a:ea typeface="Taipei Sans TC Beta" pitchFamily="2" charset="-120"/>
                <a:cs typeface="Times New Roman" panose="02020603050405020304" pitchFamily="18" charset="0"/>
              </a:rPr>
              <a:t>徐仁瓏 </a:t>
            </a:r>
            <a:r>
              <a:rPr lang="en-US" altLang="zh-TW" sz="2667">
                <a:latin typeface="Arial" panose="020B0604020202020204" pitchFamily="34" charset="0"/>
                <a:ea typeface="Taipei Sans TC Beta" pitchFamily="2" charset="-120"/>
                <a:cs typeface="Times New Roman" panose="02020603050405020304" pitchFamily="18" charset="0"/>
              </a:rPr>
              <a:t>RE6121011</a:t>
            </a:r>
            <a:r>
              <a:rPr lang="zh-TW" altLang="en-US" sz="2667">
                <a:latin typeface="Arial" panose="020B0604020202020204" pitchFamily="34" charset="0"/>
                <a:ea typeface="Taipei Sans TC Beta" pitchFamily="2" charset="-120"/>
                <a:cs typeface="Times New Roman" panose="02020603050405020304" pitchFamily="18" charset="0"/>
              </a:rPr>
              <a:t> </a:t>
            </a:r>
            <a:r>
              <a:rPr lang="en-US" altLang="zh-TW" sz="2667">
                <a:latin typeface="Arial" panose="020B0604020202020204" pitchFamily="34" charset="0"/>
                <a:ea typeface="Taipei Sans TC Beta" pitchFamily="2" charset="-120"/>
                <a:cs typeface="Times New Roman" panose="02020603050405020304" pitchFamily="18" charset="0"/>
              </a:rPr>
              <a:t>Jen-Lung Hsu</a:t>
            </a:r>
            <a:br>
              <a:rPr lang="en-US" altLang="zh-TW" sz="2667">
                <a:latin typeface="Arial" panose="020B0604020202020204" pitchFamily="34" charset="0"/>
                <a:ea typeface="Taipei Sans TC Beta" pitchFamily="2" charset="-120"/>
                <a:cs typeface="Times New Roman" panose="02020603050405020304" pitchFamily="18" charset="0"/>
              </a:rPr>
            </a:br>
            <a:r>
              <a:rPr lang="zh-TW" altLang="en-US" sz="2667">
                <a:latin typeface="Arial" panose="020B0604020202020204" pitchFamily="34" charset="0"/>
                <a:ea typeface="Taipei Sans TC Beta" pitchFamily="2" charset="-120"/>
                <a:cs typeface="Times New Roman" panose="02020603050405020304" pitchFamily="18" charset="0"/>
              </a:rPr>
              <a:t>吳明軒 </a:t>
            </a:r>
            <a:r>
              <a:rPr lang="en-US" altLang="zh-TW" sz="2667">
                <a:latin typeface="Arial" panose="020B0604020202020204" pitchFamily="34" charset="0"/>
                <a:ea typeface="Taipei Sans TC Beta" pitchFamily="2" charset="-120"/>
                <a:cs typeface="Times New Roman" panose="02020603050405020304" pitchFamily="18" charset="0"/>
              </a:rPr>
              <a:t>RE6124019</a:t>
            </a:r>
            <a:r>
              <a:rPr lang="zh-TW" altLang="en-US" sz="2667">
                <a:latin typeface="Arial" panose="020B0604020202020204" pitchFamily="34" charset="0"/>
                <a:ea typeface="Taipei Sans TC Beta" pitchFamily="2" charset="-120"/>
                <a:cs typeface="Times New Roman" panose="02020603050405020304" pitchFamily="18" charset="0"/>
              </a:rPr>
              <a:t> </a:t>
            </a:r>
            <a:r>
              <a:rPr lang="en-US" altLang="zh-TW" sz="2667">
                <a:latin typeface="Arial" panose="020B0604020202020204" pitchFamily="34" charset="0"/>
                <a:ea typeface="Taipei Sans TC Beta" pitchFamily="2" charset="-120"/>
                <a:cs typeface="Times New Roman" panose="02020603050405020304" pitchFamily="18" charset="0"/>
              </a:rPr>
              <a:t>Ming-</a:t>
            </a:r>
            <a:r>
              <a:rPr lang="en-US" altLang="zh-TW" sz="2667" err="1">
                <a:latin typeface="Arial" panose="020B0604020202020204" pitchFamily="34" charset="0"/>
                <a:ea typeface="Taipei Sans TC Beta" pitchFamily="2" charset="-120"/>
                <a:cs typeface="Times New Roman" panose="02020603050405020304" pitchFamily="18" charset="0"/>
              </a:rPr>
              <a:t>Hsuan</a:t>
            </a:r>
            <a:r>
              <a:rPr lang="en-US" altLang="zh-TW" sz="2667">
                <a:latin typeface="Arial" panose="020B0604020202020204" pitchFamily="34" charset="0"/>
                <a:ea typeface="Taipei Sans TC Beta" pitchFamily="2" charset="-120"/>
                <a:cs typeface="Times New Roman" panose="02020603050405020304" pitchFamily="18" charset="0"/>
              </a:rPr>
              <a:t> Wu</a:t>
            </a:r>
            <a:br>
              <a:rPr lang="en-US" altLang="zh-TW" sz="2667">
                <a:latin typeface="Arial" panose="020B0604020202020204" pitchFamily="34" charset="0"/>
                <a:ea typeface="Taipei Sans TC Beta" pitchFamily="2" charset="-120"/>
                <a:cs typeface="Times New Roman" panose="02020603050405020304" pitchFamily="18" charset="0"/>
              </a:rPr>
            </a:br>
            <a:r>
              <a:rPr lang="zh-TW" altLang="en-US" sz="2667">
                <a:latin typeface="Arial" panose="020B0604020202020204" pitchFamily="34" charset="0"/>
                <a:ea typeface="Taipei Sans TC Beta" pitchFamily="2" charset="-120"/>
                <a:cs typeface="Times New Roman" panose="02020603050405020304" pitchFamily="18" charset="0"/>
              </a:rPr>
              <a:t>曾文海 </a:t>
            </a:r>
            <a:r>
              <a:rPr lang="en-US" altLang="zh-TW" sz="2667">
                <a:latin typeface="Arial" panose="020B0604020202020204" pitchFamily="34" charset="0"/>
                <a:ea typeface="Taipei Sans TC Beta" pitchFamily="2" charset="-120"/>
                <a:cs typeface="Times New Roman" panose="02020603050405020304" pitchFamily="18" charset="0"/>
              </a:rPr>
              <a:t>RE6124027</a:t>
            </a:r>
            <a:r>
              <a:rPr lang="zh-TW" altLang="en-US" sz="2667">
                <a:latin typeface="Arial" panose="020B0604020202020204" pitchFamily="34" charset="0"/>
                <a:ea typeface="Taipei Sans TC Beta" pitchFamily="2" charset="-120"/>
                <a:cs typeface="Times New Roman" panose="02020603050405020304" pitchFamily="18" charset="0"/>
              </a:rPr>
              <a:t> </a:t>
            </a:r>
            <a:r>
              <a:rPr lang="en-US" altLang="zh-TW" sz="2667">
                <a:latin typeface="Arial" panose="020B0604020202020204" pitchFamily="34" charset="0"/>
                <a:ea typeface="Taipei Sans TC Beta" pitchFamily="2" charset="-120"/>
                <a:cs typeface="Times New Roman" panose="02020603050405020304" pitchFamily="18" charset="0"/>
              </a:rPr>
              <a:t>Wen-Hai Tseng</a:t>
            </a:r>
            <a:br>
              <a:rPr lang="en-US" altLang="zh-TW" sz="2667">
                <a:latin typeface="Arial" panose="020B0604020202020204" pitchFamily="34" charset="0"/>
                <a:ea typeface="Taipei Sans TC Beta" pitchFamily="2" charset="-120"/>
                <a:cs typeface="Times New Roman" panose="02020603050405020304" pitchFamily="18" charset="0"/>
              </a:rPr>
            </a:br>
            <a:r>
              <a:rPr lang="zh-TW" altLang="en-US" sz="2667">
                <a:latin typeface="Arial"/>
                <a:ea typeface="Taipei Sans TC Beta"/>
                <a:cs typeface="Times New Roman"/>
              </a:rPr>
              <a:t>李家銘 </a:t>
            </a:r>
            <a:r>
              <a:rPr lang="en-US" altLang="zh-TW" sz="2667">
                <a:latin typeface="Arial"/>
                <a:ea typeface="Taipei Sans TC Beta"/>
                <a:cs typeface="Times New Roman"/>
              </a:rPr>
              <a:t>RE6124043</a:t>
            </a:r>
            <a:r>
              <a:rPr lang="zh-TW" altLang="en-US" sz="2667">
                <a:latin typeface="Arial"/>
                <a:ea typeface="Taipei Sans TC Beta"/>
                <a:cs typeface="Times New Roman"/>
              </a:rPr>
              <a:t> Chia-Ming Lee</a:t>
            </a:r>
            <a:endParaRPr lang="en-US" sz="2667"/>
          </a:p>
        </p:txBody>
      </p:sp>
      <p:grpSp>
        <p:nvGrpSpPr>
          <p:cNvPr id="59" name="Google Shape;59;p12"/>
          <p:cNvGrpSpPr/>
          <p:nvPr/>
        </p:nvGrpSpPr>
        <p:grpSpPr>
          <a:xfrm>
            <a:off x="9156331" y="870663"/>
            <a:ext cx="2107872" cy="2245991"/>
            <a:chOff x="5970800" y="1619250"/>
            <a:chExt cx="428650" cy="456725"/>
          </a:xfrm>
        </p:grpSpPr>
        <p:sp>
          <p:nvSpPr>
            <p:cNvPr id="60" name="Google Shape;60;p12"/>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1" name="Google Shape;61;p12"/>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2" name="Google Shape;62;p12"/>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3" name="Google Shape;63;p12"/>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 name="Google Shape;64;p12"/>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154545" y="659233"/>
            <a:ext cx="9753600" cy="976391"/>
          </a:xfrm>
          <a:prstGeom prst="rect">
            <a:avLst/>
          </a:prstGeom>
        </p:spPr>
        <p:txBody>
          <a:bodyPr spcFirstLastPara="1" wrap="square" lIns="121900" tIns="121900" rIns="121900" bIns="121900" anchor="b" anchorCtr="0">
            <a:noAutofit/>
          </a:bodyPr>
          <a:lstStyle/>
          <a:p>
            <a:r>
              <a:rPr lang="en-US" altLang="zh-TW" sz="2400"/>
              <a:t>3</a:t>
            </a:r>
            <a:r>
              <a:rPr lang="zh-TW" altLang="en-US" sz="2400"/>
              <a:t> </a:t>
            </a:r>
            <a:r>
              <a:rPr lang="en-US" altLang="zh-TW" sz="2400"/>
              <a:t>The dynamics of the relationship between real estate and stock markets in an energy-based economy: The case of Qatar</a:t>
            </a:r>
            <a:endParaRPr sz="2400">
              <a:latin typeface="Microsoft JhengHei" panose="020B0604030504040204" pitchFamily="34" charset="-120"/>
              <a:ea typeface="Microsoft JhengHei" panose="020B0604030504040204" pitchFamily="34" charset="-120"/>
            </a:endParaRPr>
          </a:p>
        </p:txBody>
      </p:sp>
      <p:sp>
        <p:nvSpPr>
          <p:cNvPr id="265" name="Google Shape;265;p29"/>
          <p:cNvSpPr txBox="1">
            <a:spLocks noGrp="1"/>
          </p:cNvSpPr>
          <p:nvPr>
            <p:ph type="body" idx="1"/>
          </p:nvPr>
        </p:nvSpPr>
        <p:spPr>
          <a:xfrm>
            <a:off x="1154545" y="1635623"/>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A. The purpose of the research</a:t>
            </a:r>
          </a:p>
          <a:p>
            <a:pPr marL="0" indent="0">
              <a:spcBef>
                <a:spcPts val="0"/>
              </a:spcBef>
              <a:buNone/>
            </a:pPr>
            <a:r>
              <a:rPr lang="en-US" altLang="zh-TW">
                <a:solidFill>
                  <a:schemeClr val="tx1"/>
                </a:solidFill>
                <a:latin typeface="-apple-system"/>
              </a:rPr>
              <a:t>Provide valuable insights into the short and long-term dynamics of these markets, which can help investors improve their strategies in both markets and guide policymakers to initiate effective policies on the financial economics of real estate development and investment in Qatar. </a:t>
            </a:r>
          </a:p>
        </p:txBody>
      </p:sp>
      <p:sp>
        <p:nvSpPr>
          <p:cNvPr id="266" name="Google Shape;266;p29"/>
          <p:cNvSpPr txBox="1">
            <a:spLocks noGrp="1"/>
          </p:cNvSpPr>
          <p:nvPr>
            <p:ph type="body" idx="2"/>
          </p:nvPr>
        </p:nvSpPr>
        <p:spPr>
          <a:xfrm>
            <a:off x="1154545" y="4213628"/>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B. The main methods and approaches</a:t>
            </a:r>
          </a:p>
          <a:p>
            <a:pPr marL="0" indent="0">
              <a:spcBef>
                <a:spcPts val="0"/>
              </a:spcBef>
              <a:buNone/>
            </a:pPr>
            <a:r>
              <a:rPr lang="en-US" altLang="zh-TW">
                <a:solidFill>
                  <a:schemeClr val="tx1"/>
                </a:solidFill>
                <a:latin typeface="-apple-system"/>
              </a:rPr>
              <a:t>The proposed method includes ADRL model, Granger causality test, Switching regression model. Overall, these methods and approaches provide a comprehensive analysis of the dynamic linkages between real estate and stock markets in Qatar, and help to uncover the short and long-term dynamics of these markets. </a:t>
            </a:r>
          </a:p>
        </p:txBody>
      </p:sp>
      <p:sp>
        <p:nvSpPr>
          <p:cNvPr id="274" name="Google Shape;274;p29"/>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10</a:t>
            </a:fld>
            <a:endParaRPr/>
          </a:p>
        </p:txBody>
      </p:sp>
      <p:pic>
        <p:nvPicPr>
          <p:cNvPr id="4" name="圖片 3">
            <a:extLst>
              <a:ext uri="{FF2B5EF4-FFF2-40B4-BE49-F238E27FC236}">
                <a16:creationId xmlns:a16="http://schemas.microsoft.com/office/drawing/2014/main" id="{274A981B-CB44-F0CE-D05A-BC26BA94AB08}"/>
              </a:ext>
            </a:extLst>
          </p:cNvPr>
          <p:cNvPicPr>
            <a:picLocks noChangeAspect="1"/>
          </p:cNvPicPr>
          <p:nvPr/>
        </p:nvPicPr>
        <p:blipFill>
          <a:blip r:embed="rId3"/>
          <a:stretch>
            <a:fillRect/>
          </a:stretch>
        </p:blipFill>
        <p:spPr>
          <a:xfrm>
            <a:off x="6650182" y="2953185"/>
            <a:ext cx="4257964" cy="1632076"/>
          </a:xfrm>
          <a:prstGeom prst="rect">
            <a:avLst/>
          </a:prstGeom>
        </p:spPr>
      </p:pic>
    </p:spTree>
    <p:extLst>
      <p:ext uri="{BB962C8B-B14F-4D97-AF65-F5344CB8AC3E}">
        <p14:creationId xmlns:p14="http://schemas.microsoft.com/office/powerpoint/2010/main" val="3679885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219200" y="668929"/>
            <a:ext cx="9753600" cy="976391"/>
          </a:xfrm>
          <a:prstGeom prst="rect">
            <a:avLst/>
          </a:prstGeom>
        </p:spPr>
        <p:txBody>
          <a:bodyPr spcFirstLastPara="1" wrap="square" lIns="121900" tIns="121900" rIns="121900" bIns="121900" anchor="b" anchorCtr="0">
            <a:noAutofit/>
          </a:bodyPr>
          <a:lstStyle/>
          <a:p>
            <a:r>
              <a:rPr lang="en-US" altLang="zh-TW" sz="2400"/>
              <a:t>3</a:t>
            </a:r>
            <a:r>
              <a:rPr lang="zh-TW" altLang="en-US" sz="2400"/>
              <a:t> </a:t>
            </a:r>
            <a:r>
              <a:rPr lang="en-US" altLang="zh-TW" sz="2400"/>
              <a:t>The dynamics of the relationship between real estate and stock markets in an energy-based economy: The case of Qatar</a:t>
            </a:r>
            <a:endParaRPr sz="2400">
              <a:latin typeface="Microsoft JhengHei" panose="020B0604030504040204" pitchFamily="34" charset="-120"/>
              <a:ea typeface="Microsoft JhengHei" panose="020B0604030504040204" pitchFamily="34" charset="-120"/>
            </a:endParaRPr>
          </a:p>
        </p:txBody>
      </p:sp>
      <p:sp>
        <p:nvSpPr>
          <p:cNvPr id="265" name="Google Shape;265;p29"/>
          <p:cNvSpPr txBox="1">
            <a:spLocks noGrp="1"/>
          </p:cNvSpPr>
          <p:nvPr>
            <p:ph type="body" idx="1"/>
          </p:nvPr>
        </p:nvSpPr>
        <p:spPr>
          <a:xfrm>
            <a:off x="1219200" y="1645319"/>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C. The relation to your project </a:t>
            </a:r>
          </a:p>
          <a:p>
            <a:pPr marL="0" indent="0">
              <a:spcBef>
                <a:spcPts val="0"/>
              </a:spcBef>
              <a:buNone/>
            </a:pPr>
            <a:r>
              <a:rPr lang="en-US" altLang="zh-TW">
                <a:solidFill>
                  <a:schemeClr val="tx1"/>
                </a:solidFill>
                <a:latin typeface="-apple-system"/>
              </a:rPr>
              <a:t>The article offers valuable insights into Qatar‘s real estate sector, its connection with the stock market, and underscores the importance of reliable real estate information in decision-making processes. We can learn some valuable insights from this paper, despite there are some different development between the history of these country (Qatar and Taiwan)</a:t>
            </a:r>
          </a:p>
        </p:txBody>
      </p:sp>
      <p:sp>
        <p:nvSpPr>
          <p:cNvPr id="266" name="Google Shape;266;p29"/>
          <p:cNvSpPr txBox="1">
            <a:spLocks noGrp="1"/>
          </p:cNvSpPr>
          <p:nvPr>
            <p:ph type="body" idx="2"/>
          </p:nvPr>
        </p:nvSpPr>
        <p:spPr>
          <a:xfrm>
            <a:off x="1219200" y="3778919"/>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D. The key accomplishment of the paper </a:t>
            </a:r>
          </a:p>
          <a:p>
            <a:pPr marL="0" indent="0">
              <a:spcBef>
                <a:spcPts val="0"/>
              </a:spcBef>
              <a:buNone/>
            </a:pPr>
            <a:r>
              <a:rPr lang="en-US" altLang="zh-TW">
                <a:solidFill>
                  <a:schemeClr val="tx1"/>
                </a:solidFill>
                <a:latin typeface="-apple-system"/>
              </a:rPr>
              <a:t>Providing valuable insights into the short and long-term dynamics of these markets, which can help investors improve their strategies in both markets and guide policymakers to initiate effective policies on the financial economics of real estate development and investment in Qatar. </a:t>
            </a:r>
          </a:p>
        </p:txBody>
      </p:sp>
      <p:sp>
        <p:nvSpPr>
          <p:cNvPr id="274" name="Google Shape;274;p29"/>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11</a:t>
            </a:fld>
            <a:endParaRPr/>
          </a:p>
        </p:txBody>
      </p:sp>
    </p:spTree>
    <p:extLst>
      <p:ext uri="{BB962C8B-B14F-4D97-AF65-F5344CB8AC3E}">
        <p14:creationId xmlns:p14="http://schemas.microsoft.com/office/powerpoint/2010/main" val="2546010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922F084-6B85-E2E9-6C5F-5307E099E856}"/>
              </a:ext>
            </a:extLst>
          </p:cNvPr>
          <p:cNvSpPr>
            <a:spLocks noGrp="1"/>
          </p:cNvSpPr>
          <p:nvPr>
            <p:ph type="body" idx="1"/>
          </p:nvPr>
        </p:nvSpPr>
        <p:spPr/>
        <p:txBody>
          <a:bodyPr/>
          <a:lstStyle/>
          <a:p>
            <a:endParaRPr lang="zh-TW" altLang="en-US"/>
          </a:p>
        </p:txBody>
      </p:sp>
      <p:sp>
        <p:nvSpPr>
          <p:cNvPr id="4" name="文字版面配置區 3">
            <a:extLst>
              <a:ext uri="{FF2B5EF4-FFF2-40B4-BE49-F238E27FC236}">
                <a16:creationId xmlns:a16="http://schemas.microsoft.com/office/drawing/2014/main" id="{460ADA26-BED0-ABA8-F845-6FA8AA31917F}"/>
              </a:ext>
            </a:extLst>
          </p:cNvPr>
          <p:cNvSpPr>
            <a:spLocks noGrp="1"/>
          </p:cNvSpPr>
          <p:nvPr>
            <p:ph type="body" idx="2"/>
          </p:nvPr>
        </p:nvSpPr>
        <p:spPr/>
        <p:txBody>
          <a:bodyPr/>
          <a:lstStyle/>
          <a:p>
            <a:endParaRPr lang="zh-TW" altLang="en-US"/>
          </a:p>
        </p:txBody>
      </p:sp>
      <p:sp>
        <p:nvSpPr>
          <p:cNvPr id="5" name="文字版面配置區 4">
            <a:extLst>
              <a:ext uri="{FF2B5EF4-FFF2-40B4-BE49-F238E27FC236}">
                <a16:creationId xmlns:a16="http://schemas.microsoft.com/office/drawing/2014/main" id="{40F047DF-3CF7-D076-A876-3E95CCA28FFC}"/>
              </a:ext>
            </a:extLst>
          </p:cNvPr>
          <p:cNvSpPr>
            <a:spLocks noGrp="1"/>
          </p:cNvSpPr>
          <p:nvPr>
            <p:ph type="body" idx="3"/>
          </p:nvPr>
        </p:nvSpPr>
        <p:spPr/>
        <p:txBody>
          <a:bodyPr/>
          <a:lstStyle/>
          <a:p>
            <a:endParaRPr lang="zh-TW" altLang="en-US"/>
          </a:p>
        </p:txBody>
      </p:sp>
      <p:sp>
        <p:nvSpPr>
          <p:cNvPr id="6" name="投影片編號版面配置區 5">
            <a:extLst>
              <a:ext uri="{FF2B5EF4-FFF2-40B4-BE49-F238E27FC236}">
                <a16:creationId xmlns:a16="http://schemas.microsoft.com/office/drawing/2014/main" id="{20C2B228-15BB-3B63-BF70-8E2E686A558B}"/>
              </a:ext>
            </a:extLst>
          </p:cNvPr>
          <p:cNvSpPr>
            <a:spLocks noGrp="1"/>
          </p:cNvSpPr>
          <p:nvPr>
            <p:ph type="sldNum" idx="12"/>
          </p:nvPr>
        </p:nvSpPr>
        <p:spPr/>
        <p:txBody>
          <a:bodyPr/>
          <a:lstStyle/>
          <a:p>
            <a:fld id="{00000000-1234-1234-1234-123412341234}" type="slidenum">
              <a:rPr lang="en" smtClean="0"/>
              <a:pPr/>
              <a:t>12</a:t>
            </a:fld>
            <a:endParaRPr lang="en"/>
          </a:p>
        </p:txBody>
      </p:sp>
      <p:sp>
        <p:nvSpPr>
          <p:cNvPr id="8" name="Google Shape;264;p29">
            <a:extLst>
              <a:ext uri="{FF2B5EF4-FFF2-40B4-BE49-F238E27FC236}">
                <a16:creationId xmlns:a16="http://schemas.microsoft.com/office/drawing/2014/main" id="{F973E2D0-FA3C-4017-2553-467620A4DB07}"/>
              </a:ext>
            </a:extLst>
          </p:cNvPr>
          <p:cNvSpPr txBox="1">
            <a:spLocks/>
          </p:cNvSpPr>
          <p:nvPr/>
        </p:nvSpPr>
        <p:spPr>
          <a:xfrm>
            <a:off x="428445" y="-6807"/>
            <a:ext cx="9753600" cy="97639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n-US" sz="1900" kern="0">
                <a:solidFill>
                  <a:schemeClr val="tx1"/>
                </a:solidFill>
                <a:latin typeface="Segoe UI"/>
                <a:cs typeface="Segoe UI"/>
              </a:rPr>
              <a:t>E. The experiment results (*:0.01,**:0.05,***:0.1)</a:t>
            </a:r>
            <a:endParaRPr lang="zh-TW" altLang="en-US" sz="1900" b="0" kern="0">
              <a:solidFill>
                <a:schemeClr val="tx1"/>
              </a:solidFill>
              <a:latin typeface="Segoe UI"/>
              <a:cs typeface="Segoe UI"/>
            </a:endParaRPr>
          </a:p>
        </p:txBody>
      </p:sp>
      <p:sp>
        <p:nvSpPr>
          <p:cNvPr id="10" name="標題 9">
            <a:extLst>
              <a:ext uri="{FF2B5EF4-FFF2-40B4-BE49-F238E27FC236}">
                <a16:creationId xmlns:a16="http://schemas.microsoft.com/office/drawing/2014/main" id="{3AC4B849-D00A-9D39-78FE-11C1B50DC4B5}"/>
              </a:ext>
            </a:extLst>
          </p:cNvPr>
          <p:cNvSpPr>
            <a:spLocks noGrp="1"/>
          </p:cNvSpPr>
          <p:nvPr>
            <p:ph type="title"/>
          </p:nvPr>
        </p:nvSpPr>
        <p:spPr/>
        <p:txBody>
          <a:bodyPr/>
          <a:lstStyle/>
          <a:p>
            <a:endParaRPr lang="zh-TW" altLang="en-US"/>
          </a:p>
        </p:txBody>
      </p:sp>
      <p:pic>
        <p:nvPicPr>
          <p:cNvPr id="11" name="圖片 10" descr="一張含有 文字, 螢幕擷取畫面, 數字, 字型 的圖片&#10;&#10;自動產生的描述">
            <a:extLst>
              <a:ext uri="{FF2B5EF4-FFF2-40B4-BE49-F238E27FC236}">
                <a16:creationId xmlns:a16="http://schemas.microsoft.com/office/drawing/2014/main" id="{7F7A1F91-39CE-C104-E01E-F1CDE36FEC43}"/>
              </a:ext>
            </a:extLst>
          </p:cNvPr>
          <p:cNvPicPr>
            <a:picLocks noChangeAspect="1"/>
          </p:cNvPicPr>
          <p:nvPr/>
        </p:nvPicPr>
        <p:blipFill>
          <a:blip r:embed="rId2"/>
          <a:stretch>
            <a:fillRect/>
          </a:stretch>
        </p:blipFill>
        <p:spPr>
          <a:xfrm>
            <a:off x="6062213" y="496739"/>
            <a:ext cx="6096000" cy="2594173"/>
          </a:xfrm>
          <a:prstGeom prst="rect">
            <a:avLst/>
          </a:prstGeom>
        </p:spPr>
      </p:pic>
      <p:pic>
        <p:nvPicPr>
          <p:cNvPr id="12" name="圖片 11" descr="一張含有 文字, 螢幕擷取畫面, 數字, 平行 的圖片&#10;&#10;自動產生的描述">
            <a:extLst>
              <a:ext uri="{FF2B5EF4-FFF2-40B4-BE49-F238E27FC236}">
                <a16:creationId xmlns:a16="http://schemas.microsoft.com/office/drawing/2014/main" id="{77AF2DDF-DF8E-F1FA-CD1A-3300A8FB3DE3}"/>
              </a:ext>
            </a:extLst>
          </p:cNvPr>
          <p:cNvPicPr>
            <a:picLocks noChangeAspect="1"/>
          </p:cNvPicPr>
          <p:nvPr/>
        </p:nvPicPr>
        <p:blipFill>
          <a:blip r:embed="rId3"/>
          <a:stretch>
            <a:fillRect/>
          </a:stretch>
        </p:blipFill>
        <p:spPr>
          <a:xfrm>
            <a:off x="6094561" y="3059502"/>
            <a:ext cx="6096000" cy="3377784"/>
          </a:xfrm>
          <a:prstGeom prst="rect">
            <a:avLst/>
          </a:prstGeom>
        </p:spPr>
      </p:pic>
      <p:pic>
        <p:nvPicPr>
          <p:cNvPr id="13" name="圖片 12" descr="一張含有 文字, 螢幕擷取畫面, 數字, 平行 的圖片&#10;&#10;自動產生的描述">
            <a:extLst>
              <a:ext uri="{FF2B5EF4-FFF2-40B4-BE49-F238E27FC236}">
                <a16:creationId xmlns:a16="http://schemas.microsoft.com/office/drawing/2014/main" id="{12FD022A-E541-9BE7-0910-F82F8AD683E0}"/>
              </a:ext>
            </a:extLst>
          </p:cNvPr>
          <p:cNvPicPr>
            <a:picLocks noChangeAspect="1"/>
          </p:cNvPicPr>
          <p:nvPr/>
        </p:nvPicPr>
        <p:blipFill>
          <a:blip r:embed="rId4"/>
          <a:stretch>
            <a:fillRect/>
          </a:stretch>
        </p:blipFill>
        <p:spPr>
          <a:xfrm>
            <a:off x="2156" y="3321888"/>
            <a:ext cx="6096000" cy="3125122"/>
          </a:xfrm>
          <a:prstGeom prst="rect">
            <a:avLst/>
          </a:prstGeom>
        </p:spPr>
      </p:pic>
      <p:pic>
        <p:nvPicPr>
          <p:cNvPr id="14" name="圖片 13" descr="一張含有 文字, 螢幕擷取畫面, 數字, 字型 的圖片&#10;&#10;自動產生的描述">
            <a:extLst>
              <a:ext uri="{FF2B5EF4-FFF2-40B4-BE49-F238E27FC236}">
                <a16:creationId xmlns:a16="http://schemas.microsoft.com/office/drawing/2014/main" id="{E75EE4D6-812E-8594-40BA-ABD93C38CCE5}"/>
              </a:ext>
            </a:extLst>
          </p:cNvPr>
          <p:cNvPicPr>
            <a:picLocks noChangeAspect="1"/>
          </p:cNvPicPr>
          <p:nvPr/>
        </p:nvPicPr>
        <p:blipFill>
          <a:blip r:embed="rId5"/>
          <a:stretch>
            <a:fillRect/>
          </a:stretch>
        </p:blipFill>
        <p:spPr>
          <a:xfrm>
            <a:off x="-37380" y="866954"/>
            <a:ext cx="6096000" cy="2455764"/>
          </a:xfrm>
          <a:prstGeom prst="rect">
            <a:avLst/>
          </a:prstGeom>
        </p:spPr>
      </p:pic>
    </p:spTree>
    <p:extLst>
      <p:ext uri="{BB962C8B-B14F-4D97-AF65-F5344CB8AC3E}">
        <p14:creationId xmlns:p14="http://schemas.microsoft.com/office/powerpoint/2010/main" val="24728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219200" y="687729"/>
            <a:ext cx="9753600" cy="976391"/>
          </a:xfrm>
          <a:prstGeom prst="rect">
            <a:avLst/>
          </a:prstGeom>
        </p:spPr>
        <p:txBody>
          <a:bodyPr spcFirstLastPara="1" wrap="square" lIns="121900" tIns="121900" rIns="121900" bIns="121900" anchor="b" anchorCtr="0">
            <a:noAutofit/>
          </a:bodyPr>
          <a:lstStyle/>
          <a:p>
            <a:r>
              <a:rPr lang="en-US" altLang="zh-TW" sz="2400"/>
              <a:t>4 Research and Analysis of the House Price Prediction using Artificial Intelligence Models</a:t>
            </a:r>
            <a:endParaRPr sz="2400">
              <a:latin typeface="Microsoft JhengHei" panose="020B0604030504040204" pitchFamily="34" charset="-120"/>
              <a:ea typeface="Microsoft JhengHei" panose="020B0604030504040204" pitchFamily="34" charset="-120"/>
            </a:endParaRPr>
          </a:p>
        </p:txBody>
      </p:sp>
      <p:sp>
        <p:nvSpPr>
          <p:cNvPr id="265" name="Google Shape;265;p29"/>
          <p:cNvSpPr txBox="1">
            <a:spLocks noGrp="1"/>
          </p:cNvSpPr>
          <p:nvPr>
            <p:ph type="body" idx="1"/>
          </p:nvPr>
        </p:nvSpPr>
        <p:spPr>
          <a:xfrm>
            <a:off x="1219200" y="1664119"/>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A. The purpose of the research</a:t>
            </a:r>
          </a:p>
          <a:p>
            <a:pPr marL="0" indent="0">
              <a:spcBef>
                <a:spcPts val="0"/>
              </a:spcBef>
              <a:buNone/>
            </a:pPr>
            <a:r>
              <a:rPr lang="en-US" altLang="zh-TW">
                <a:solidFill>
                  <a:schemeClr val="tx1"/>
                </a:solidFill>
                <a:latin typeface="-apple-system"/>
              </a:rPr>
              <a:t>The research aims to harness the power of deep learning techniques to accurately forecast housing prices across various neighborhoods within Taipei City.</a:t>
            </a:r>
          </a:p>
        </p:txBody>
      </p:sp>
      <p:sp>
        <p:nvSpPr>
          <p:cNvPr id="266" name="Google Shape;266;p29"/>
          <p:cNvSpPr txBox="1">
            <a:spLocks noGrp="1"/>
          </p:cNvSpPr>
          <p:nvPr>
            <p:ph type="body" idx="2"/>
          </p:nvPr>
        </p:nvSpPr>
        <p:spPr>
          <a:xfrm>
            <a:off x="1219200" y="3797719"/>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B. The main methods and approaches</a:t>
            </a:r>
          </a:p>
          <a:p>
            <a:pPr marL="0" indent="0">
              <a:spcBef>
                <a:spcPts val="0"/>
              </a:spcBef>
              <a:buNone/>
            </a:pPr>
            <a:r>
              <a:rPr lang="en-US" altLang="zh-TW">
                <a:solidFill>
                  <a:schemeClr val="tx1"/>
                </a:solidFill>
                <a:latin typeface="-apple-system"/>
              </a:rPr>
              <a:t>The primary methods and approaches encompass a diverse range of models, including linear regression, multilayer perceptron, and the sophisticated LSTM (Long Short-Term Memory) model, in conjunction with well-known optimization algorithms such as Adam, SGD (Stochastic Gradient Descent), and </a:t>
            </a:r>
            <a:r>
              <a:rPr lang="en-US" altLang="zh-TW" err="1">
                <a:solidFill>
                  <a:schemeClr val="tx1"/>
                </a:solidFill>
                <a:latin typeface="-apple-system"/>
              </a:rPr>
              <a:t>RMSProp</a:t>
            </a:r>
            <a:r>
              <a:rPr lang="en-US" altLang="zh-TW">
                <a:solidFill>
                  <a:schemeClr val="tx1"/>
                </a:solidFill>
                <a:latin typeface="-apple-system"/>
              </a:rPr>
              <a:t>.</a:t>
            </a:r>
          </a:p>
        </p:txBody>
      </p:sp>
      <p:sp>
        <p:nvSpPr>
          <p:cNvPr id="274" name="Google Shape;274;p29"/>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13</a:t>
            </a:fld>
            <a:endParaRPr/>
          </a:p>
        </p:txBody>
      </p:sp>
    </p:spTree>
    <p:extLst>
      <p:ext uri="{BB962C8B-B14F-4D97-AF65-F5344CB8AC3E}">
        <p14:creationId xmlns:p14="http://schemas.microsoft.com/office/powerpoint/2010/main" val="673050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219200" y="668929"/>
            <a:ext cx="9753600" cy="976391"/>
          </a:xfrm>
          <a:prstGeom prst="rect">
            <a:avLst/>
          </a:prstGeom>
        </p:spPr>
        <p:txBody>
          <a:bodyPr spcFirstLastPara="1" wrap="square" lIns="121900" tIns="121900" rIns="121900" bIns="121900" anchor="b" anchorCtr="0">
            <a:noAutofit/>
          </a:bodyPr>
          <a:lstStyle/>
          <a:p>
            <a:r>
              <a:rPr lang="en-US" altLang="zh-TW" sz="2400"/>
              <a:t>4 Research and Analysis of the House Price Prediction using Artificial Intelligence Models</a:t>
            </a:r>
            <a:endParaRPr sz="2400">
              <a:latin typeface="Microsoft JhengHei" panose="020B0604030504040204" pitchFamily="34" charset="-120"/>
              <a:ea typeface="Microsoft JhengHei" panose="020B0604030504040204" pitchFamily="34" charset="-120"/>
            </a:endParaRPr>
          </a:p>
        </p:txBody>
      </p:sp>
      <p:sp>
        <p:nvSpPr>
          <p:cNvPr id="265" name="Google Shape;265;p29"/>
          <p:cNvSpPr txBox="1">
            <a:spLocks noGrp="1"/>
          </p:cNvSpPr>
          <p:nvPr>
            <p:ph type="body" idx="1"/>
          </p:nvPr>
        </p:nvSpPr>
        <p:spPr>
          <a:xfrm>
            <a:off x="1219200" y="1645319"/>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C. The relation to your project </a:t>
            </a:r>
          </a:p>
          <a:p>
            <a:pPr marL="0" indent="0">
              <a:spcBef>
                <a:spcPts val="0"/>
              </a:spcBef>
              <a:buNone/>
            </a:pPr>
            <a:r>
              <a:rPr lang="en-US" altLang="zh-TW">
                <a:solidFill>
                  <a:schemeClr val="tx1"/>
                </a:solidFill>
                <a:latin typeface="-apple-system"/>
              </a:rPr>
              <a:t>In the context of your project, both initiatives share a common thread in their use of machine learning and deep learning models to analyze and make predictions based on intricate time series data.</a:t>
            </a:r>
          </a:p>
        </p:txBody>
      </p:sp>
      <p:sp>
        <p:nvSpPr>
          <p:cNvPr id="266" name="Google Shape;266;p29"/>
          <p:cNvSpPr txBox="1">
            <a:spLocks noGrp="1"/>
          </p:cNvSpPr>
          <p:nvPr>
            <p:ph type="body" idx="2"/>
          </p:nvPr>
        </p:nvSpPr>
        <p:spPr>
          <a:xfrm>
            <a:off x="1219200" y="2892228"/>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D. The key accomplishment of the paper </a:t>
            </a:r>
          </a:p>
          <a:p>
            <a:pPr marL="0" indent="0">
              <a:spcBef>
                <a:spcPts val="0"/>
              </a:spcBef>
              <a:buNone/>
            </a:pPr>
            <a:r>
              <a:rPr lang="en-US" altLang="zh-TW">
                <a:solidFill>
                  <a:schemeClr val="tx1"/>
                </a:solidFill>
                <a:latin typeface="-apple-system"/>
              </a:rPr>
              <a:t>The crowning achievement of the paper lies in its compelling evidence that the LSTM model consistently delivers robust and highly accurate predictions, thereby enhancing our understanding of the dynamics of housing prices in Taipei City.</a:t>
            </a:r>
          </a:p>
        </p:txBody>
      </p:sp>
      <p:sp>
        <p:nvSpPr>
          <p:cNvPr id="274" name="Google Shape;274;p29"/>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14</a:t>
            </a:fld>
            <a:endParaRPr/>
          </a:p>
        </p:txBody>
      </p:sp>
      <p:pic>
        <p:nvPicPr>
          <p:cNvPr id="2" name="圖片 1">
            <a:extLst>
              <a:ext uri="{FF2B5EF4-FFF2-40B4-BE49-F238E27FC236}">
                <a16:creationId xmlns:a16="http://schemas.microsoft.com/office/drawing/2014/main" id="{93FFF994-E4A9-257B-317D-0EC7CF70A983}"/>
              </a:ext>
            </a:extLst>
          </p:cNvPr>
          <p:cNvPicPr>
            <a:picLocks noChangeAspect="1"/>
          </p:cNvPicPr>
          <p:nvPr/>
        </p:nvPicPr>
        <p:blipFill>
          <a:blip r:embed="rId3"/>
          <a:stretch>
            <a:fillRect/>
          </a:stretch>
        </p:blipFill>
        <p:spPr>
          <a:xfrm>
            <a:off x="6031346" y="4154029"/>
            <a:ext cx="5510204" cy="1743595"/>
          </a:xfrm>
          <a:prstGeom prst="rect">
            <a:avLst/>
          </a:prstGeom>
        </p:spPr>
      </p:pic>
      <p:graphicFrame>
        <p:nvGraphicFramePr>
          <p:cNvPr id="3" name="表格 2">
            <a:extLst>
              <a:ext uri="{FF2B5EF4-FFF2-40B4-BE49-F238E27FC236}">
                <a16:creationId xmlns:a16="http://schemas.microsoft.com/office/drawing/2014/main" id="{495D4002-0856-E6BB-2629-84A83BB885D1}"/>
              </a:ext>
            </a:extLst>
          </p:cNvPr>
          <p:cNvGraphicFramePr>
            <a:graphicFrameLocks noGrp="1"/>
          </p:cNvGraphicFramePr>
          <p:nvPr>
            <p:extLst>
              <p:ext uri="{D42A27DB-BD31-4B8C-83A1-F6EECF244321}">
                <p14:modId xmlns:p14="http://schemas.microsoft.com/office/powerpoint/2010/main" val="2971920998"/>
              </p:ext>
            </p:extLst>
          </p:nvPr>
        </p:nvGraphicFramePr>
        <p:xfrm>
          <a:off x="882604" y="4429467"/>
          <a:ext cx="5146929" cy="1423985"/>
        </p:xfrm>
        <a:graphic>
          <a:graphicData uri="http://schemas.openxmlformats.org/drawingml/2006/table">
            <a:tbl>
              <a:tblPr firstRow="1" bandRow="1">
                <a:tableStyleId>{8799B23B-EC83-4686-B30A-512413B5E67A}</a:tableStyleId>
              </a:tblPr>
              <a:tblGrid>
                <a:gridCol w="916940">
                  <a:extLst>
                    <a:ext uri="{9D8B030D-6E8A-4147-A177-3AD203B41FA5}">
                      <a16:colId xmlns:a16="http://schemas.microsoft.com/office/drawing/2014/main" val="3920090379"/>
                    </a:ext>
                  </a:extLst>
                </a:gridCol>
                <a:gridCol w="1488440">
                  <a:extLst>
                    <a:ext uri="{9D8B030D-6E8A-4147-A177-3AD203B41FA5}">
                      <a16:colId xmlns:a16="http://schemas.microsoft.com/office/drawing/2014/main" val="1865715676"/>
                    </a:ext>
                  </a:extLst>
                </a:gridCol>
                <a:gridCol w="1234440">
                  <a:extLst>
                    <a:ext uri="{9D8B030D-6E8A-4147-A177-3AD203B41FA5}">
                      <a16:colId xmlns:a16="http://schemas.microsoft.com/office/drawing/2014/main" val="933526962"/>
                    </a:ext>
                  </a:extLst>
                </a:gridCol>
                <a:gridCol w="1507109">
                  <a:extLst>
                    <a:ext uri="{9D8B030D-6E8A-4147-A177-3AD203B41FA5}">
                      <a16:colId xmlns:a16="http://schemas.microsoft.com/office/drawing/2014/main" val="775110219"/>
                    </a:ext>
                  </a:extLst>
                </a:gridCol>
              </a:tblGrid>
              <a:tr h="575994">
                <a:tc>
                  <a:txBody>
                    <a:bodyPr/>
                    <a:lstStyle/>
                    <a:p>
                      <a:endParaRPr lang="zh-TW" altLang="en-US" sz="1800"/>
                    </a:p>
                  </a:txBody>
                  <a:tcPr marL="121920" marR="121920" marT="60960" marB="60960"/>
                </a:tc>
                <a:tc>
                  <a:txBody>
                    <a:bodyPr/>
                    <a:lstStyle/>
                    <a:p>
                      <a:r>
                        <a:rPr lang="en-US" altLang="zh-TW" sz="1800"/>
                        <a:t>Loss(MSE)</a:t>
                      </a:r>
                      <a:endParaRPr lang="zh-TW" altLang="en-US" sz="1800"/>
                    </a:p>
                  </a:txBody>
                  <a:tcPr marL="121920" marR="121920" marT="60960" marB="60960"/>
                </a:tc>
                <a:tc>
                  <a:txBody>
                    <a:bodyPr/>
                    <a:lstStyle/>
                    <a:p>
                      <a:r>
                        <a:rPr lang="en-US" altLang="zh-TW" sz="1800"/>
                        <a:t>Val_loss</a:t>
                      </a:r>
                      <a:endParaRPr lang="zh-TW" altLang="en-US" sz="1800"/>
                    </a:p>
                  </a:txBody>
                  <a:tcPr marL="121920" marR="121920" marT="60960" marB="60960"/>
                </a:tc>
                <a:tc>
                  <a:txBody>
                    <a:bodyPr/>
                    <a:lstStyle/>
                    <a:p>
                      <a:r>
                        <a:rPr lang="en-US" altLang="zh-TW" sz="1800"/>
                        <a:t>FastDTW</a:t>
                      </a:r>
                      <a:endParaRPr lang="zh-TW" altLang="en-US" sz="1800"/>
                    </a:p>
                  </a:txBody>
                  <a:tcPr marL="121920" marR="121920" marT="60960" marB="60960"/>
                </a:tc>
                <a:extLst>
                  <a:ext uri="{0D108BD9-81ED-4DB2-BD59-A6C34878D82A}">
                    <a16:rowId xmlns:a16="http://schemas.microsoft.com/office/drawing/2014/main" val="580709739"/>
                  </a:ext>
                </a:extLst>
              </a:tr>
              <a:tr h="847991">
                <a:tc>
                  <a:txBody>
                    <a:bodyPr/>
                    <a:lstStyle/>
                    <a:p>
                      <a:r>
                        <a:rPr lang="en-US" altLang="zh-TW" sz="1800"/>
                        <a:t>LSTM</a:t>
                      </a:r>
                      <a:endParaRPr lang="zh-TW" altLang="en-US" sz="1800"/>
                    </a:p>
                  </a:txBody>
                  <a:tcPr marL="121920" marR="121920" marT="60960" marB="60960"/>
                </a:tc>
                <a:tc>
                  <a:txBody>
                    <a:bodyPr/>
                    <a:lstStyle/>
                    <a:p>
                      <a:r>
                        <a:rPr lang="en-US" altLang="zh-TW" sz="1800"/>
                        <a:t>0.0364</a:t>
                      </a:r>
                      <a:endParaRPr lang="zh-TW" altLang="en-US" sz="1800"/>
                    </a:p>
                  </a:txBody>
                  <a:tcPr marL="121920" marR="121920" marT="60960" marB="60960"/>
                </a:tc>
                <a:tc>
                  <a:txBody>
                    <a:bodyPr/>
                    <a:lstStyle/>
                    <a:p>
                      <a:r>
                        <a:rPr lang="en-US" altLang="zh-TW" sz="1800"/>
                        <a:t>0.0477</a:t>
                      </a:r>
                      <a:endParaRPr lang="zh-TW" altLang="en-US" sz="1800"/>
                    </a:p>
                  </a:txBody>
                  <a:tcPr marL="121920" marR="121920" marT="60960" marB="60960"/>
                </a:tc>
                <a:tc>
                  <a:txBody>
                    <a:bodyPr/>
                    <a:lstStyle/>
                    <a:p>
                      <a:r>
                        <a:rPr lang="en-US" altLang="zh-TW" sz="1800"/>
                        <a:t>3716845.21</a:t>
                      </a:r>
                      <a:endParaRPr lang="zh-TW" altLang="en-US" sz="1800"/>
                    </a:p>
                  </a:txBody>
                  <a:tcPr marL="121920" marR="121920" marT="60960" marB="60960"/>
                </a:tc>
                <a:extLst>
                  <a:ext uri="{0D108BD9-81ED-4DB2-BD59-A6C34878D82A}">
                    <a16:rowId xmlns:a16="http://schemas.microsoft.com/office/drawing/2014/main" val="966830566"/>
                  </a:ext>
                </a:extLst>
              </a:tr>
            </a:tbl>
          </a:graphicData>
        </a:graphic>
      </p:graphicFrame>
      <p:sp>
        <p:nvSpPr>
          <p:cNvPr id="4" name="文字方塊 3">
            <a:extLst>
              <a:ext uri="{FF2B5EF4-FFF2-40B4-BE49-F238E27FC236}">
                <a16:creationId xmlns:a16="http://schemas.microsoft.com/office/drawing/2014/main" id="{3C7AAAB6-579F-E7BD-8581-8ED038A89085}"/>
              </a:ext>
            </a:extLst>
          </p:cNvPr>
          <p:cNvSpPr txBox="1"/>
          <p:nvPr/>
        </p:nvSpPr>
        <p:spPr>
          <a:xfrm>
            <a:off x="6282388" y="5937020"/>
            <a:ext cx="19954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a:ea typeface="新細明體"/>
                <a:cs typeface="Arial"/>
              </a:rPr>
              <a:t>房價單位：萬元</a:t>
            </a:r>
            <a:endParaRPr lang="zh-TW" altLang="en-US"/>
          </a:p>
        </p:txBody>
      </p:sp>
    </p:spTree>
    <p:extLst>
      <p:ext uri="{BB962C8B-B14F-4D97-AF65-F5344CB8AC3E}">
        <p14:creationId xmlns:p14="http://schemas.microsoft.com/office/powerpoint/2010/main" val="293954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a:blip r:embed="rId3">
            <a:alphaModFix/>
          </a:blip>
          <a:stretch>
            <a:fillRect/>
          </a:stretch>
        </p:blipFill>
        <p:spPr>
          <a:xfrm>
            <a:off x="5840100" y="524595"/>
            <a:ext cx="5825168" cy="5825168"/>
          </a:xfrm>
          <a:prstGeom prst="rect">
            <a:avLst/>
          </a:prstGeom>
          <a:noFill/>
          <a:ln>
            <a:noFill/>
          </a:ln>
        </p:spPr>
      </p:pic>
      <p:sp>
        <p:nvSpPr>
          <p:cNvPr id="161" name="Google Shape;161;p21"/>
          <p:cNvSpPr txBox="1">
            <a:spLocks noGrp="1"/>
          </p:cNvSpPr>
          <p:nvPr>
            <p:ph type="title"/>
          </p:nvPr>
        </p:nvSpPr>
        <p:spPr>
          <a:xfrm>
            <a:off x="955667" y="2450933"/>
            <a:ext cx="4449600" cy="1813600"/>
          </a:xfrm>
          <a:prstGeom prst="rect">
            <a:avLst/>
          </a:prstGeom>
        </p:spPr>
        <p:txBody>
          <a:bodyPr spcFirstLastPara="1" wrap="square" lIns="121900" tIns="121900" rIns="121900" bIns="121900" anchor="b" anchorCtr="0">
            <a:noAutofit/>
          </a:bodyPr>
          <a:lstStyle/>
          <a:p>
            <a:r>
              <a:rPr lang="en-US" sz="4000"/>
              <a:t>Exploratory Data Analysis</a:t>
            </a:r>
          </a:p>
        </p:txBody>
      </p:sp>
      <p:sp>
        <p:nvSpPr>
          <p:cNvPr id="162" name="Google Shape;162;p21"/>
          <p:cNvSpPr txBox="1">
            <a:spLocks noGrp="1"/>
          </p:cNvSpPr>
          <p:nvPr>
            <p:ph type="body" idx="1"/>
          </p:nvPr>
        </p:nvSpPr>
        <p:spPr>
          <a:xfrm>
            <a:off x="955666" y="4404700"/>
            <a:ext cx="4830097" cy="1609600"/>
          </a:xfrm>
          <a:prstGeom prst="rect">
            <a:avLst/>
          </a:prstGeom>
        </p:spPr>
        <p:txBody>
          <a:bodyPr spcFirstLastPara="1" wrap="square" lIns="121900" tIns="121900" rIns="121900" bIns="121900" anchor="t" anchorCtr="0">
            <a:noAutofit/>
          </a:bodyPr>
          <a:lstStyle/>
          <a:p>
            <a:pPr marL="0" indent="0">
              <a:buNone/>
            </a:pPr>
            <a:r>
              <a:rPr lang="en-US" sz="1867"/>
              <a:t>Data summarization and visualization.</a:t>
            </a:r>
            <a:endParaRPr sz="1867"/>
          </a:p>
        </p:txBody>
      </p:sp>
      <p:grpSp>
        <p:nvGrpSpPr>
          <p:cNvPr id="163" name="Google Shape;163;p21"/>
          <p:cNvGrpSpPr/>
          <p:nvPr/>
        </p:nvGrpSpPr>
        <p:grpSpPr>
          <a:xfrm>
            <a:off x="10138992" y="948917"/>
            <a:ext cx="1087427" cy="905192"/>
            <a:chOff x="1244325" y="314425"/>
            <a:chExt cx="444525" cy="370050"/>
          </a:xfrm>
        </p:grpSpPr>
        <p:sp>
          <p:nvSpPr>
            <p:cNvPr id="164" name="Google Shape;164;p21"/>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FFFFFF"/>
                </a:solidFill>
              </a:endParaRPr>
            </a:p>
          </p:txBody>
        </p:sp>
        <p:sp>
          <p:nvSpPr>
            <p:cNvPr id="165" name="Google Shape;165;p21"/>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FFFFFF"/>
                </a:solidFill>
              </a:endParaRPr>
            </a:p>
          </p:txBody>
        </p:sp>
      </p:grpSp>
      <p:sp>
        <p:nvSpPr>
          <p:cNvPr id="166" name="Google Shape;166;p21"/>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Microsoft JhengHei" panose="020B0604030504040204" pitchFamily="34" charset="-120"/>
                <a:ea typeface="Microsoft JhengHei" panose="020B0604030504040204" pitchFamily="34" charset="-120"/>
              </a:rPr>
              <a:t>合併後資料</a:t>
            </a:r>
            <a:endParaRPr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16</a:t>
            </a:fld>
            <a:endParaRPr/>
          </a:p>
        </p:txBody>
      </p:sp>
      <p:pic>
        <p:nvPicPr>
          <p:cNvPr id="7" name="圖片 6" descr="一張含有 文字, 數字, 文件, 平行 的圖片&#10;&#10;自動產生的描述">
            <a:extLst>
              <a:ext uri="{FF2B5EF4-FFF2-40B4-BE49-F238E27FC236}">
                <a16:creationId xmlns:a16="http://schemas.microsoft.com/office/drawing/2014/main" id="{E7E8C3BB-FDF1-5D81-F45E-80656AB5F312}"/>
              </a:ext>
            </a:extLst>
          </p:cNvPr>
          <p:cNvPicPr>
            <a:picLocks noChangeAspect="1"/>
          </p:cNvPicPr>
          <p:nvPr/>
        </p:nvPicPr>
        <p:blipFill rotWithShape="1">
          <a:blip r:embed="rId3">
            <a:extLst>
              <a:ext uri="{28A0092B-C50C-407E-A947-70E740481C1C}">
                <a14:useLocalDpi xmlns:a14="http://schemas.microsoft.com/office/drawing/2010/main" val="0"/>
              </a:ext>
            </a:extLst>
          </a:blip>
          <a:srcRect l="-1071" t="71" b="58256"/>
          <a:stretch/>
        </p:blipFill>
        <p:spPr>
          <a:xfrm>
            <a:off x="609567" y="3539573"/>
            <a:ext cx="10972800" cy="2430199"/>
          </a:xfrm>
          <a:prstGeom prst="rect">
            <a:avLst/>
          </a:prstGeom>
        </p:spPr>
      </p:pic>
      <p:sp>
        <p:nvSpPr>
          <p:cNvPr id="10" name="副標題 2">
            <a:extLst>
              <a:ext uri="{FF2B5EF4-FFF2-40B4-BE49-F238E27FC236}">
                <a16:creationId xmlns:a16="http://schemas.microsoft.com/office/drawing/2014/main" id="{EC7FEC40-E825-0B75-281F-A9A514B02713}"/>
              </a:ext>
            </a:extLst>
          </p:cNvPr>
          <p:cNvSpPr txBox="1">
            <a:spLocks/>
          </p:cNvSpPr>
          <p:nvPr/>
        </p:nvSpPr>
        <p:spPr>
          <a:xfrm>
            <a:off x="1219167" y="1331889"/>
            <a:ext cx="9753600" cy="2207683"/>
          </a:xfrm>
          <a:prstGeom prst="rect">
            <a:avLst/>
          </a:prstGeom>
        </p:spPr>
        <p:txBody>
          <a:bodyPr vert="horz" lIns="121920" tIns="60960" rIns="121920" bIns="6096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667">
                <a:latin typeface="微軟正黑體" panose="020B0604030504040204" pitchFamily="34" charset="-120"/>
                <a:ea typeface="微軟正黑體" panose="020B0604030504040204" pitchFamily="34" charset="-120"/>
                <a:cs typeface="Calibri"/>
              </a:rPr>
              <a:t>將</a:t>
            </a:r>
            <a:r>
              <a:rPr lang="zh-TW" altLang="en-US" sz="2667" b="1">
                <a:latin typeface="微軟正黑體" panose="020B0604030504040204" pitchFamily="34" charset="-120"/>
                <a:ea typeface="微軟正黑體" panose="020B0604030504040204" pitchFamily="34" charset="-120"/>
                <a:cs typeface="Calibri"/>
              </a:rPr>
              <a:t>台北</a:t>
            </a:r>
            <a:r>
              <a:rPr lang="zh-TW" altLang="en-US" sz="2667">
                <a:latin typeface="微軟正黑體" panose="020B0604030504040204" pitchFamily="34" charset="-120"/>
                <a:ea typeface="微軟正黑體" panose="020B0604030504040204" pitchFamily="34" charset="-120"/>
                <a:cs typeface="Calibri"/>
              </a:rPr>
              <a:t>、</a:t>
            </a:r>
            <a:r>
              <a:rPr lang="zh-TW" altLang="en-US" sz="2667" b="1">
                <a:latin typeface="微軟正黑體" panose="020B0604030504040204" pitchFamily="34" charset="-120"/>
                <a:ea typeface="微軟正黑體" panose="020B0604030504040204" pitchFamily="34" charset="-120"/>
                <a:cs typeface="Calibri"/>
              </a:rPr>
              <a:t>台中</a:t>
            </a:r>
            <a:r>
              <a:rPr lang="zh-TW" altLang="en-US" sz="2667">
                <a:latin typeface="微軟正黑體" panose="020B0604030504040204" pitchFamily="34" charset="-120"/>
                <a:ea typeface="微軟正黑體" panose="020B0604030504040204" pitchFamily="34" charset="-120"/>
                <a:cs typeface="Calibri"/>
              </a:rPr>
              <a:t>、</a:t>
            </a:r>
            <a:r>
              <a:rPr lang="zh-TW" altLang="en-US" sz="2667" b="1">
                <a:latin typeface="微軟正黑體" panose="020B0604030504040204" pitchFamily="34" charset="-120"/>
                <a:ea typeface="微軟正黑體" panose="020B0604030504040204" pitchFamily="34" charset="-120"/>
                <a:cs typeface="Calibri"/>
              </a:rPr>
              <a:t>台南</a:t>
            </a:r>
            <a:r>
              <a:rPr lang="zh-TW" altLang="en-US" sz="2667">
                <a:latin typeface="微軟正黑體" panose="020B0604030504040204" pitchFamily="34" charset="-120"/>
                <a:ea typeface="微軟正黑體" panose="020B0604030504040204" pitchFamily="34" charset="-120"/>
                <a:cs typeface="Calibri"/>
              </a:rPr>
              <a:t>的不動產實價登錄資料以週為單位合併</a:t>
            </a:r>
            <a:endParaRPr lang="en-US" altLang="zh-TW" sz="2667">
              <a:latin typeface="微軟正黑體" panose="020B0604030504040204" pitchFamily="34" charset="-120"/>
              <a:ea typeface="微軟正黑體" panose="020B0604030504040204" pitchFamily="34" charset="-120"/>
              <a:cs typeface="Calibri"/>
            </a:endParaRPr>
          </a:p>
          <a:p>
            <a:r>
              <a:rPr lang="zh-TW" altLang="en-US" sz="2667">
                <a:latin typeface="微軟正黑體" panose="020B0604030504040204" pitchFamily="34" charset="-120"/>
                <a:ea typeface="微軟正黑體" panose="020B0604030504040204" pitchFamily="34" charset="-120"/>
                <a:cs typeface="Calibri"/>
              </a:rPr>
              <a:t>計算三都的每週的</a:t>
            </a:r>
            <a:r>
              <a:rPr lang="zh-TW" altLang="en-US" sz="2667" b="1">
                <a:latin typeface="微軟正黑體" panose="020B0604030504040204" pitchFamily="34" charset="-120"/>
                <a:ea typeface="微軟正黑體" panose="020B0604030504040204" pitchFamily="34" charset="-120"/>
                <a:cs typeface="Calibri"/>
              </a:rPr>
              <a:t>不動產交易量</a:t>
            </a:r>
            <a:r>
              <a:rPr lang="zh-TW" altLang="en-US" sz="2667">
                <a:latin typeface="微軟正黑體" panose="020B0604030504040204" pitchFamily="34" charset="-120"/>
                <a:ea typeface="微軟正黑體" panose="020B0604030504040204" pitchFamily="34" charset="-120"/>
                <a:cs typeface="Calibri"/>
              </a:rPr>
              <a:t>、</a:t>
            </a:r>
            <a:r>
              <a:rPr lang="zh-TW" altLang="en-US" sz="2667" b="1">
                <a:latin typeface="微軟正黑體" panose="020B0604030504040204" pitchFamily="34" charset="-120"/>
                <a:ea typeface="微軟正黑體" panose="020B0604030504040204" pitchFamily="34" charset="-120"/>
                <a:cs typeface="Calibri"/>
              </a:rPr>
              <a:t>不動產用途</a:t>
            </a:r>
            <a:r>
              <a:rPr lang="zh-TW" altLang="en-US" sz="2667">
                <a:latin typeface="微軟正黑體" panose="020B0604030504040204" pitchFamily="34" charset="-120"/>
                <a:ea typeface="微軟正黑體" panose="020B0604030504040204" pitchFamily="34" charset="-120"/>
                <a:cs typeface="Calibri"/>
              </a:rPr>
              <a:t>以及</a:t>
            </a:r>
            <a:r>
              <a:rPr lang="zh-TW" altLang="en-US" sz="2667" b="1">
                <a:latin typeface="微軟正黑體" panose="020B0604030504040204" pitchFamily="34" charset="-120"/>
                <a:ea typeface="微軟正黑體" panose="020B0604030504040204" pitchFamily="34" charset="-120"/>
                <a:cs typeface="Calibri"/>
              </a:rPr>
              <a:t>平均每坪價格</a:t>
            </a:r>
            <a:endParaRPr lang="en-US" altLang="zh-TW" sz="2667" b="1">
              <a:latin typeface="微軟正黑體" panose="020B0604030504040204" pitchFamily="34" charset="-120"/>
              <a:ea typeface="微軟正黑體" panose="020B0604030504040204" pitchFamily="34" charset="-120"/>
              <a:cs typeface="Calibri"/>
            </a:endParaRPr>
          </a:p>
          <a:p>
            <a:r>
              <a:rPr lang="zh-TW" altLang="en-US" sz="2667">
                <a:latin typeface="微軟正黑體" panose="020B0604030504040204" pitchFamily="34" charset="-120"/>
                <a:ea typeface="微軟正黑體" panose="020B0604030504040204" pitchFamily="34" charset="-120"/>
                <a:cs typeface="Calibri"/>
              </a:rPr>
              <a:t>從不動產投資信託證券抓取每週的</a:t>
            </a:r>
            <a:r>
              <a:rPr lang="zh-TW" altLang="en-US" sz="2667" b="1">
                <a:latin typeface="微軟正黑體" panose="020B0604030504040204" pitchFamily="34" charset="-120"/>
                <a:ea typeface="微軟正黑體" panose="020B0604030504040204" pitchFamily="34" charset="-120"/>
                <a:cs typeface="Calibri"/>
              </a:rPr>
              <a:t>兆豐新光振幅</a:t>
            </a:r>
            <a:r>
              <a:rPr lang="zh-TW" altLang="en-US" sz="2667">
                <a:latin typeface="微軟正黑體" panose="020B0604030504040204" pitchFamily="34" charset="-120"/>
                <a:ea typeface="微軟正黑體" panose="020B0604030504040204" pitchFamily="34" charset="-120"/>
                <a:cs typeface="Calibri"/>
              </a:rPr>
              <a:t>和</a:t>
            </a:r>
            <a:r>
              <a:rPr lang="zh-TW" altLang="en-US" sz="2667" b="1">
                <a:latin typeface="微軟正黑體" panose="020B0604030504040204" pitchFamily="34" charset="-120"/>
                <a:ea typeface="微軟正黑體" panose="020B0604030504040204" pitchFamily="34" charset="-120"/>
                <a:cs typeface="Calibri"/>
              </a:rPr>
              <a:t>成交價</a:t>
            </a:r>
            <a:endParaRPr lang="zh-TW" altLang="en-US" sz="2667"/>
          </a:p>
        </p:txBody>
      </p:sp>
    </p:spTree>
    <p:extLst>
      <p:ext uri="{BB962C8B-B14F-4D97-AF65-F5344CB8AC3E}">
        <p14:creationId xmlns:p14="http://schemas.microsoft.com/office/powerpoint/2010/main" val="3113078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Microsoft JhengHei" panose="020B0604030504040204" pitchFamily="34" charset="-120"/>
                <a:ea typeface="Microsoft JhengHei" panose="020B0604030504040204" pitchFamily="34" charset="-120"/>
              </a:rPr>
              <a:t>欄位介紹</a:t>
            </a:r>
            <a:endParaRPr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17</a:t>
            </a:fld>
            <a:endParaRPr/>
          </a:p>
        </p:txBody>
      </p:sp>
      <p:graphicFrame>
        <p:nvGraphicFramePr>
          <p:cNvPr id="13" name="表格 12">
            <a:extLst>
              <a:ext uri="{FF2B5EF4-FFF2-40B4-BE49-F238E27FC236}">
                <a16:creationId xmlns:a16="http://schemas.microsoft.com/office/drawing/2014/main" id="{106DD619-8586-B325-A69D-85316F2A85C7}"/>
              </a:ext>
            </a:extLst>
          </p:cNvPr>
          <p:cNvGraphicFramePr>
            <a:graphicFrameLocks noGrp="1"/>
          </p:cNvGraphicFramePr>
          <p:nvPr>
            <p:extLst>
              <p:ext uri="{D42A27DB-BD31-4B8C-83A1-F6EECF244321}">
                <p14:modId xmlns:p14="http://schemas.microsoft.com/office/powerpoint/2010/main" val="737257882"/>
              </p:ext>
            </p:extLst>
          </p:nvPr>
        </p:nvGraphicFramePr>
        <p:xfrm>
          <a:off x="1297312" y="1623756"/>
          <a:ext cx="9754472" cy="3677032"/>
        </p:xfrm>
        <a:graphic>
          <a:graphicData uri="http://schemas.openxmlformats.org/drawingml/2006/table">
            <a:tbl>
              <a:tblPr firstRow="1" bandRow="1">
                <a:tableStyleId>{F5AB1C69-6EDB-4FF4-983F-18BD219EF322}</a:tableStyleId>
              </a:tblPr>
              <a:tblGrid>
                <a:gridCol w="2515553">
                  <a:extLst>
                    <a:ext uri="{9D8B030D-6E8A-4147-A177-3AD203B41FA5}">
                      <a16:colId xmlns:a16="http://schemas.microsoft.com/office/drawing/2014/main" val="1184643933"/>
                    </a:ext>
                  </a:extLst>
                </a:gridCol>
                <a:gridCol w="7238919">
                  <a:extLst>
                    <a:ext uri="{9D8B030D-6E8A-4147-A177-3AD203B41FA5}">
                      <a16:colId xmlns:a16="http://schemas.microsoft.com/office/drawing/2014/main" val="2621785698"/>
                    </a:ext>
                  </a:extLst>
                </a:gridCol>
              </a:tblGrid>
              <a:tr h="446818">
                <a:tc>
                  <a:txBody>
                    <a:bodyPr/>
                    <a:lstStyle/>
                    <a:p>
                      <a:r>
                        <a:rPr lang="zh-TW" altLang="en-US" sz="2000" baseline="0">
                          <a:ea typeface="Microsoft JhengHei" panose="020B0604030504040204" pitchFamily="34" charset="-120"/>
                        </a:rPr>
                        <a:t>欄位名稱</a:t>
                      </a:r>
                    </a:p>
                  </a:txBody>
                  <a:tcPr marL="121920" marR="121920" marT="60960" marB="60960"/>
                </a:tc>
                <a:tc>
                  <a:txBody>
                    <a:bodyPr/>
                    <a:lstStyle/>
                    <a:p>
                      <a:r>
                        <a:rPr lang="zh-TW" altLang="en-US" sz="2000" baseline="0">
                          <a:ea typeface="Microsoft JhengHei" panose="020B0604030504040204" pitchFamily="34" charset="-120"/>
                        </a:rPr>
                        <a:t>定義</a:t>
                      </a:r>
                    </a:p>
                  </a:txBody>
                  <a:tcPr marL="121920" marR="121920" marT="60960" marB="60960"/>
                </a:tc>
                <a:extLst>
                  <a:ext uri="{0D108BD9-81ED-4DB2-BD59-A6C34878D82A}">
                    <a16:rowId xmlns:a16="http://schemas.microsoft.com/office/drawing/2014/main" val="4092771534"/>
                  </a:ext>
                </a:extLst>
              </a:tr>
              <a:tr h="1025664">
                <a:tc>
                  <a:txBody>
                    <a:bodyPr/>
                    <a:lstStyle/>
                    <a:p>
                      <a:r>
                        <a:rPr lang="en-US" altLang="zh-TW" sz="2000" baseline="0">
                          <a:ea typeface="Microsoft JhengHei" panose="020B0604030504040204" pitchFamily="34" charset="-120"/>
                        </a:rPr>
                        <a:t>StartDate</a:t>
                      </a:r>
                      <a:endParaRPr lang="zh-TW" altLang="en-US" sz="2000" baseline="0">
                        <a:ea typeface="Microsoft JhengHei" panose="020B0604030504040204" pitchFamily="34" charset="-120"/>
                      </a:endParaRPr>
                    </a:p>
                  </a:txBody>
                  <a:tcPr marL="121920" marR="121920" marT="60960" marB="60960"/>
                </a:tc>
                <a:tc>
                  <a:txBody>
                    <a:bodyPr/>
                    <a:lstStyle/>
                    <a:p>
                      <a:r>
                        <a:rPr lang="en-US" altLang="zh-TW" sz="2000" baseline="0">
                          <a:ea typeface="Microsoft JhengHei" panose="020B0604030504040204" pitchFamily="34" charset="-120"/>
                        </a:rPr>
                        <a:t>2022</a:t>
                      </a:r>
                      <a:r>
                        <a:rPr lang="zh-TW" altLang="en-US" sz="2000" baseline="0">
                          <a:ea typeface="Microsoft JhengHei" panose="020B0604030504040204" pitchFamily="34" charset="-120"/>
                        </a:rPr>
                        <a:t>年第</a:t>
                      </a:r>
                      <a:r>
                        <a:rPr lang="en-US" altLang="zh-TW" sz="2000" baseline="0">
                          <a:ea typeface="Microsoft JhengHei" panose="020B0604030504040204" pitchFamily="34" charset="-120"/>
                        </a:rPr>
                        <a:t>1</a:t>
                      </a:r>
                      <a:r>
                        <a:rPr lang="zh-TW" altLang="en-US" sz="2000" baseline="0">
                          <a:ea typeface="Microsoft JhengHei" panose="020B0604030504040204" pitchFamily="34" charset="-120"/>
                        </a:rPr>
                        <a:t>週到第</a:t>
                      </a:r>
                      <a:r>
                        <a:rPr lang="en-US" altLang="zh-TW" sz="2000" baseline="0">
                          <a:ea typeface="Microsoft JhengHei" panose="020B0604030504040204" pitchFamily="34" charset="-120"/>
                        </a:rPr>
                        <a:t>52</a:t>
                      </a:r>
                      <a:r>
                        <a:rPr lang="zh-TW" altLang="en-US" sz="2000" baseline="0">
                          <a:ea typeface="Microsoft JhengHei" panose="020B0604030504040204" pitchFamily="34" charset="-120"/>
                        </a:rPr>
                        <a:t>週</a:t>
                      </a:r>
                      <a:endParaRPr lang="en-US" altLang="zh-TW" sz="2000" baseline="0">
                        <a:ea typeface="Microsoft JhengHei" panose="020B0604030504040204" pitchFamily="34" charset="-120"/>
                      </a:endParaRPr>
                    </a:p>
                    <a:p>
                      <a:r>
                        <a:rPr lang="en-US" altLang="zh-TW" sz="2000" baseline="0">
                          <a:ea typeface="Microsoft JhengHei" panose="020B0604030504040204" pitchFamily="34" charset="-120"/>
                        </a:rPr>
                        <a:t>2022-01-02</a:t>
                      </a:r>
                      <a:r>
                        <a:rPr lang="zh-TW" altLang="en-US" sz="2000" baseline="0">
                          <a:ea typeface="Microsoft JhengHei" panose="020B0604030504040204" pitchFamily="34" charset="-120"/>
                        </a:rPr>
                        <a:t>為第</a:t>
                      </a:r>
                      <a:r>
                        <a:rPr lang="en-US" altLang="zh-TW" sz="2000" baseline="0">
                          <a:ea typeface="Microsoft JhengHei" panose="020B0604030504040204" pitchFamily="34" charset="-120"/>
                        </a:rPr>
                        <a:t>1</a:t>
                      </a:r>
                      <a:r>
                        <a:rPr lang="zh-TW" altLang="en-US" sz="2000" baseline="0">
                          <a:ea typeface="Microsoft JhengHei" panose="020B0604030504040204" pitchFamily="34" charset="-120"/>
                        </a:rPr>
                        <a:t>週的開始日期</a:t>
                      </a:r>
                      <a:endParaRPr lang="en-US" altLang="zh-TW" sz="2000" baseline="0">
                        <a:ea typeface="Microsoft JhengHei" panose="020B0604030504040204" pitchFamily="34" charset="-120"/>
                      </a:endParaRPr>
                    </a:p>
                    <a:p>
                      <a:r>
                        <a:rPr lang="en-US" altLang="zh-TW" sz="2000" baseline="0">
                          <a:ea typeface="Microsoft JhengHei" panose="020B0604030504040204" pitchFamily="34" charset="-120"/>
                        </a:rPr>
                        <a:t>2022-12-25</a:t>
                      </a:r>
                      <a:r>
                        <a:rPr lang="zh-TW" altLang="en-US" sz="2000" baseline="0">
                          <a:ea typeface="Microsoft JhengHei" panose="020B0604030504040204" pitchFamily="34" charset="-120"/>
                        </a:rPr>
                        <a:t>為第</a:t>
                      </a:r>
                      <a:r>
                        <a:rPr lang="en-US" altLang="zh-TW" sz="2000" baseline="0">
                          <a:ea typeface="Microsoft JhengHei" panose="020B0604030504040204" pitchFamily="34" charset="-120"/>
                        </a:rPr>
                        <a:t>52</a:t>
                      </a:r>
                      <a:r>
                        <a:rPr lang="zh-TW" altLang="en-US" sz="2000" baseline="0">
                          <a:ea typeface="Microsoft JhengHei" panose="020B0604030504040204" pitchFamily="34" charset="-120"/>
                        </a:rPr>
                        <a:t>週的開始日期</a:t>
                      </a:r>
                    </a:p>
                  </a:txBody>
                  <a:tcPr marL="121920" marR="121920" marT="60960" marB="60960"/>
                </a:tc>
                <a:extLst>
                  <a:ext uri="{0D108BD9-81ED-4DB2-BD59-A6C34878D82A}">
                    <a16:rowId xmlns:a16="http://schemas.microsoft.com/office/drawing/2014/main" val="2266584333"/>
                  </a:ext>
                </a:extLst>
              </a:tr>
              <a:tr h="422332">
                <a:tc>
                  <a:txBody>
                    <a:bodyPr/>
                    <a:lstStyle/>
                    <a:p>
                      <a:r>
                        <a:rPr lang="en-US" altLang="zh-TW" sz="2000" baseline="0">
                          <a:ea typeface="Microsoft JhengHei" panose="020B0604030504040204" pitchFamily="34" charset="-120"/>
                        </a:rPr>
                        <a:t>Transactions Count</a:t>
                      </a:r>
                    </a:p>
                  </a:txBody>
                  <a:tcPr marL="121920" marR="121920" marT="60960" marB="60960"/>
                </a:tc>
                <a:tc>
                  <a:txBody>
                    <a:bodyPr/>
                    <a:lstStyle/>
                    <a:p>
                      <a:r>
                        <a:rPr lang="zh-TW" altLang="en-US" sz="2000" baseline="0">
                          <a:ea typeface="Microsoft JhengHei" panose="020B0604030504040204" pitchFamily="34" charset="-120"/>
                        </a:rPr>
                        <a:t>三都每週的不動產交易量</a:t>
                      </a:r>
                    </a:p>
                  </a:txBody>
                  <a:tcPr marL="121920" marR="121920" marT="60960" marB="60960"/>
                </a:tc>
                <a:extLst>
                  <a:ext uri="{0D108BD9-81ED-4DB2-BD59-A6C34878D82A}">
                    <a16:rowId xmlns:a16="http://schemas.microsoft.com/office/drawing/2014/main" val="2037833850"/>
                  </a:ext>
                </a:extLst>
              </a:tr>
              <a:tr h="446818">
                <a:tc>
                  <a:txBody>
                    <a:bodyPr/>
                    <a:lstStyle/>
                    <a:p>
                      <a:r>
                        <a:rPr lang="en-US" altLang="zh-TW" sz="2000" baseline="0">
                          <a:ea typeface="Microsoft JhengHei" panose="020B0604030504040204" pitchFamily="34" charset="-120"/>
                        </a:rPr>
                        <a:t>Count_</a:t>
                      </a:r>
                      <a:endParaRPr lang="zh-TW" altLang="en-US" sz="2000" baseline="0">
                        <a:ea typeface="Microsoft JhengHei" panose="020B0604030504040204" pitchFamily="34" charset="-120"/>
                      </a:endParaRPr>
                    </a:p>
                  </a:txBody>
                  <a:tcPr marL="121920" marR="121920" marT="60960" marB="60960"/>
                </a:tc>
                <a:tc>
                  <a:txBody>
                    <a:bodyPr/>
                    <a:lstStyle/>
                    <a:p>
                      <a:r>
                        <a:rPr lang="zh-TW" altLang="en-US" sz="2000" baseline="0">
                          <a:ea typeface="Microsoft JhengHei" panose="020B0604030504040204" pitchFamily="34" charset="-120"/>
                        </a:rPr>
                        <a:t>三都每週的不動產交易之主要用途</a:t>
                      </a:r>
                    </a:p>
                  </a:txBody>
                  <a:tcPr marL="121920" marR="121920" marT="60960" marB="60960"/>
                </a:tc>
                <a:extLst>
                  <a:ext uri="{0D108BD9-81ED-4DB2-BD59-A6C34878D82A}">
                    <a16:rowId xmlns:a16="http://schemas.microsoft.com/office/drawing/2014/main" val="1975907913"/>
                  </a:ext>
                </a:extLst>
              </a:tr>
              <a:tr h="422332">
                <a:tc>
                  <a:txBody>
                    <a:bodyPr/>
                    <a:lstStyle/>
                    <a:p>
                      <a:r>
                        <a:rPr lang="en-US" altLang="zh-TW" sz="2000" baseline="0">
                          <a:ea typeface="Microsoft JhengHei" panose="020B0604030504040204" pitchFamily="34" charset="-120"/>
                        </a:rPr>
                        <a:t>Average Unit Price</a:t>
                      </a:r>
                      <a:endParaRPr lang="zh-TW" altLang="en-US" sz="2000" baseline="0">
                        <a:ea typeface="Microsoft JhengHei" panose="020B0604030504040204" pitchFamily="34" charset="-120"/>
                      </a:endParaRPr>
                    </a:p>
                  </a:txBody>
                  <a:tcPr marL="121920" marR="121920" marT="60960" marB="60960"/>
                </a:tc>
                <a:tc>
                  <a:txBody>
                    <a:bodyPr/>
                    <a:lstStyle/>
                    <a:p>
                      <a:r>
                        <a:rPr lang="zh-TW" altLang="en-US" sz="2000" baseline="0">
                          <a:ea typeface="Microsoft JhengHei" panose="020B0604030504040204" pitchFamily="34" charset="-120"/>
                        </a:rPr>
                        <a:t>三都每週的平均每坪房價</a:t>
                      </a:r>
                    </a:p>
                  </a:txBody>
                  <a:tcPr marL="121920" marR="121920" marT="60960" marB="60960"/>
                </a:tc>
                <a:extLst>
                  <a:ext uri="{0D108BD9-81ED-4DB2-BD59-A6C34878D82A}">
                    <a16:rowId xmlns:a16="http://schemas.microsoft.com/office/drawing/2014/main" val="3833907861"/>
                  </a:ext>
                </a:extLst>
              </a:tr>
              <a:tr h="446818">
                <a:tc>
                  <a:txBody>
                    <a:bodyPr/>
                    <a:lstStyle/>
                    <a:p>
                      <a:r>
                        <a:rPr lang="zh-TW" altLang="en-US" sz="2000" baseline="0">
                          <a:ea typeface="Microsoft JhengHei" panose="020B0604030504040204" pitchFamily="34" charset="-120"/>
                        </a:rPr>
                        <a:t>兆豐新光振幅</a:t>
                      </a:r>
                    </a:p>
                  </a:txBody>
                  <a:tcPr marL="121920" marR="121920" marT="60960" marB="60960"/>
                </a:tc>
                <a:tc>
                  <a:txBody>
                    <a:bodyPr/>
                    <a:lstStyle/>
                    <a:p>
                      <a:r>
                        <a:rPr lang="zh-TW" altLang="en-US" sz="2000" baseline="0">
                          <a:ea typeface="Microsoft JhengHei" panose="020B0604030504040204" pitchFamily="34" charset="-120"/>
                        </a:rPr>
                        <a:t>兆豐新光股票每週的振幅</a:t>
                      </a:r>
                    </a:p>
                  </a:txBody>
                  <a:tcPr marL="121920" marR="121920" marT="60960" marB="60960"/>
                </a:tc>
                <a:extLst>
                  <a:ext uri="{0D108BD9-81ED-4DB2-BD59-A6C34878D82A}">
                    <a16:rowId xmlns:a16="http://schemas.microsoft.com/office/drawing/2014/main" val="2871650643"/>
                  </a:ext>
                </a:extLst>
              </a:tr>
              <a:tr h="446818">
                <a:tc>
                  <a:txBody>
                    <a:bodyPr/>
                    <a:lstStyle/>
                    <a:p>
                      <a:r>
                        <a:rPr lang="zh-TW" altLang="en-US" sz="2000" baseline="0">
                          <a:ea typeface="Microsoft JhengHei" panose="020B0604030504040204" pitchFamily="34" charset="-120"/>
                        </a:rPr>
                        <a:t>兆豐新光成交</a:t>
                      </a:r>
                    </a:p>
                  </a:txBody>
                  <a:tcPr marL="121920" marR="121920" marT="60960" marB="60960"/>
                </a:tc>
                <a:tc>
                  <a:txBody>
                    <a:bodyPr/>
                    <a:lstStyle/>
                    <a:p>
                      <a:r>
                        <a:rPr lang="zh-TW" altLang="en-US" sz="2000" baseline="0">
                          <a:ea typeface="Microsoft JhengHei" panose="020B0604030504040204" pitchFamily="34" charset="-120"/>
                        </a:rPr>
                        <a:t>兆豐新光股票每週的平均成交價</a:t>
                      </a:r>
                    </a:p>
                  </a:txBody>
                  <a:tcPr marL="121920" marR="121920" marT="60960" marB="60960"/>
                </a:tc>
                <a:extLst>
                  <a:ext uri="{0D108BD9-81ED-4DB2-BD59-A6C34878D82A}">
                    <a16:rowId xmlns:a16="http://schemas.microsoft.com/office/drawing/2014/main" val="734869581"/>
                  </a:ext>
                </a:extLst>
              </a:tr>
            </a:tbl>
          </a:graphicData>
        </a:graphic>
      </p:graphicFrame>
      <p:sp>
        <p:nvSpPr>
          <p:cNvPr id="14" name="副標題 2">
            <a:extLst>
              <a:ext uri="{FF2B5EF4-FFF2-40B4-BE49-F238E27FC236}">
                <a16:creationId xmlns:a16="http://schemas.microsoft.com/office/drawing/2014/main" id="{8E2E08A1-D087-E91F-9D41-92113E5538F6}"/>
              </a:ext>
            </a:extLst>
          </p:cNvPr>
          <p:cNvSpPr txBox="1">
            <a:spLocks/>
          </p:cNvSpPr>
          <p:nvPr/>
        </p:nvSpPr>
        <p:spPr>
          <a:xfrm>
            <a:off x="1219167" y="5722810"/>
            <a:ext cx="9753600" cy="794588"/>
          </a:xfrm>
          <a:prstGeom prst="rect">
            <a:avLst/>
          </a:prstGeom>
        </p:spPr>
        <p:txBody>
          <a:bodyPr vert="horz" lIns="121920" tIns="60960" rIns="121920" bIns="6096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400">
                <a:latin typeface="微軟正黑體" panose="020B0604030504040204" pitchFamily="34" charset="-120"/>
                <a:ea typeface="微軟正黑體" panose="020B0604030504040204" pitchFamily="34" charset="-120"/>
                <a:cs typeface="Calibri"/>
              </a:rPr>
              <a:t>資料筆數</a:t>
            </a:r>
            <a:r>
              <a:rPr lang="en-US" altLang="zh-TW" sz="2400">
                <a:latin typeface="微軟正黑體" panose="020B0604030504040204" pitchFamily="34" charset="-120"/>
                <a:ea typeface="微軟正黑體" panose="020B0604030504040204" pitchFamily="34" charset="-120"/>
                <a:cs typeface="Calibri"/>
              </a:rPr>
              <a:t>:</a:t>
            </a:r>
            <a:r>
              <a:rPr lang="zh-TW" altLang="en-US" sz="2400">
                <a:latin typeface="微軟正黑體" panose="020B0604030504040204" pitchFamily="34" charset="-120"/>
                <a:ea typeface="微軟正黑體" panose="020B0604030504040204" pitchFamily="34" charset="-120"/>
                <a:cs typeface="Calibri"/>
              </a:rPr>
              <a:t> </a:t>
            </a:r>
            <a:r>
              <a:rPr lang="en-US" altLang="zh-TW" sz="2400">
                <a:latin typeface="微軟正黑體" panose="020B0604030504040204" pitchFamily="34" charset="-120"/>
                <a:ea typeface="微軟正黑體" panose="020B0604030504040204" pitchFamily="34" charset="-120"/>
                <a:cs typeface="Calibri"/>
              </a:rPr>
              <a:t>52</a:t>
            </a:r>
            <a:r>
              <a:rPr lang="zh-TW" altLang="en-US" sz="2400">
                <a:latin typeface="微軟正黑體" panose="020B0604030504040204" pitchFamily="34" charset="-120"/>
                <a:ea typeface="微軟正黑體" panose="020B0604030504040204" pitchFamily="34" charset="-120"/>
                <a:cs typeface="Calibri"/>
              </a:rPr>
              <a:t> </a:t>
            </a:r>
            <a:r>
              <a:rPr lang="en-US" altLang="zh-TW" sz="2400">
                <a:latin typeface="微軟正黑體" panose="020B0604030504040204" pitchFamily="34" charset="-120"/>
                <a:ea typeface="微軟正黑體" panose="020B0604030504040204" pitchFamily="34" charset="-120"/>
                <a:cs typeface="Calibri"/>
              </a:rPr>
              <a:t>x 21</a:t>
            </a:r>
            <a:endParaRPr lang="zh-TW" altLang="en-US" sz="2400"/>
          </a:p>
        </p:txBody>
      </p:sp>
    </p:spTree>
    <p:extLst>
      <p:ext uri="{BB962C8B-B14F-4D97-AF65-F5344CB8AC3E}">
        <p14:creationId xmlns:p14="http://schemas.microsoft.com/office/powerpoint/2010/main" val="3457769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Microsoft JhengHei" panose="020B0604030504040204" pitchFamily="34" charset="-120"/>
                <a:ea typeface="Microsoft JhengHei" panose="020B0604030504040204" pitchFamily="34" charset="-120"/>
              </a:rPr>
              <a:t>變數間的相關性</a:t>
            </a:r>
            <a:endParaRPr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18</a:t>
            </a:fld>
            <a:endParaRPr/>
          </a:p>
        </p:txBody>
      </p:sp>
      <p:pic>
        <p:nvPicPr>
          <p:cNvPr id="2" name="圖片 1" descr="一張含有 文字, 螢幕擷取畫面, 數字, 字型 的圖片&#10;&#10;自動產生的描述">
            <a:extLst>
              <a:ext uri="{FF2B5EF4-FFF2-40B4-BE49-F238E27FC236}">
                <a16:creationId xmlns:a16="http://schemas.microsoft.com/office/drawing/2014/main" id="{7B336E13-E57E-3028-794C-99C206769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67" y="1325713"/>
            <a:ext cx="10363200" cy="4538169"/>
          </a:xfrm>
          <a:prstGeom prst="rect">
            <a:avLst/>
          </a:prstGeom>
        </p:spPr>
      </p:pic>
    </p:spTree>
    <p:extLst>
      <p:ext uri="{BB962C8B-B14F-4D97-AF65-F5344CB8AC3E}">
        <p14:creationId xmlns:p14="http://schemas.microsoft.com/office/powerpoint/2010/main" val="596013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Microsoft JhengHei" panose="020B0604030504040204" pitchFamily="34" charset="-120"/>
                <a:ea typeface="Microsoft JhengHei" panose="020B0604030504040204" pitchFamily="34" charset="-120"/>
              </a:rPr>
              <a:t>變數間的相關性</a:t>
            </a:r>
            <a:r>
              <a:rPr lang="en-US" altLang="zh-TW" sz="3200">
                <a:latin typeface="Microsoft JhengHei" panose="020B0604030504040204" pitchFamily="34" charset="-120"/>
                <a:ea typeface="Microsoft JhengHei" panose="020B0604030504040204" pitchFamily="34" charset="-120"/>
              </a:rPr>
              <a:t>(</a:t>
            </a:r>
            <a:r>
              <a:rPr lang="zh-TW" altLang="en-US" sz="3200">
                <a:latin typeface="Microsoft JhengHei" panose="020B0604030504040204" pitchFamily="34" charset="-120"/>
                <a:ea typeface="Microsoft JhengHei" panose="020B0604030504040204" pitchFamily="34" charset="-120"/>
              </a:rPr>
              <a:t>修正後</a:t>
            </a:r>
            <a:r>
              <a:rPr lang="en-US" altLang="zh-TW" sz="3200">
                <a:latin typeface="Microsoft JhengHei" panose="020B0604030504040204" pitchFamily="34" charset="-120"/>
                <a:ea typeface="Microsoft JhengHei" panose="020B0604030504040204" pitchFamily="34" charset="-120"/>
              </a:rPr>
              <a:t>)</a:t>
            </a:r>
            <a:endParaRPr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19</a:t>
            </a:fld>
            <a:endParaRPr/>
          </a:p>
        </p:txBody>
      </p:sp>
      <p:pic>
        <p:nvPicPr>
          <p:cNvPr id="2" name="圖片 1">
            <a:extLst>
              <a:ext uri="{FF2B5EF4-FFF2-40B4-BE49-F238E27FC236}">
                <a16:creationId xmlns:a16="http://schemas.microsoft.com/office/drawing/2014/main" id="{7B336E13-E57E-3028-794C-99C206769B0E}"/>
              </a:ext>
            </a:extLst>
          </p:cNvPr>
          <p:cNvPicPr>
            <a:picLocks noChangeAspect="1"/>
          </p:cNvPicPr>
          <p:nvPr/>
        </p:nvPicPr>
        <p:blipFill>
          <a:blip r:embed="rId3"/>
          <a:srcRect/>
          <a:stretch/>
        </p:blipFill>
        <p:spPr>
          <a:xfrm>
            <a:off x="915409" y="1325713"/>
            <a:ext cx="10361116" cy="4538169"/>
          </a:xfrm>
          <a:prstGeom prst="rect">
            <a:avLst/>
          </a:prstGeom>
        </p:spPr>
      </p:pic>
    </p:spTree>
    <p:extLst>
      <p:ext uri="{BB962C8B-B14F-4D97-AF65-F5344CB8AC3E}">
        <p14:creationId xmlns:p14="http://schemas.microsoft.com/office/powerpoint/2010/main" val="240616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6"/>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2</a:t>
            </a:fld>
            <a:endParaRPr/>
          </a:p>
        </p:txBody>
      </p:sp>
      <p:sp>
        <p:nvSpPr>
          <p:cNvPr id="40" name="Title 1">
            <a:extLst>
              <a:ext uri="{FF2B5EF4-FFF2-40B4-BE49-F238E27FC236}">
                <a16:creationId xmlns:a16="http://schemas.microsoft.com/office/drawing/2014/main" id="{9361EA0B-AA40-93F1-8304-7912100B6A54}"/>
              </a:ext>
            </a:extLst>
          </p:cNvPr>
          <p:cNvSpPr txBox="1">
            <a:spLocks/>
          </p:cNvSpPr>
          <p:nvPr/>
        </p:nvSpPr>
        <p:spPr>
          <a:xfrm>
            <a:off x="2438400" y="819343"/>
            <a:ext cx="8534400" cy="914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267" b="1">
                <a:latin typeface="Arial" panose="020B0604020202020204" pitchFamily="34" charset="0"/>
                <a:ea typeface="Taipei Sans TC Beta" pitchFamily="2" charset="-120"/>
              </a:rPr>
              <a:t>Project title </a:t>
            </a:r>
            <a:r>
              <a:rPr lang="en-US" altLang="zh-TW" sz="4267">
                <a:ea typeface="Taipei Sans TC Beta" pitchFamily="2" charset="-120"/>
              </a:rPr>
              <a:t>&amp;</a:t>
            </a:r>
            <a:r>
              <a:rPr lang="en-US" sz="4267" b="1">
                <a:latin typeface="Arial" panose="020B0604020202020204" pitchFamily="34" charset="0"/>
                <a:ea typeface="Taipei Sans TC Beta" pitchFamily="2" charset="-120"/>
              </a:rPr>
              <a:t> Target problems</a:t>
            </a:r>
          </a:p>
        </p:txBody>
      </p:sp>
      <p:sp>
        <p:nvSpPr>
          <p:cNvPr id="41" name="文字方塊 40">
            <a:extLst>
              <a:ext uri="{FF2B5EF4-FFF2-40B4-BE49-F238E27FC236}">
                <a16:creationId xmlns:a16="http://schemas.microsoft.com/office/drawing/2014/main" id="{722A8D37-08D1-7C5A-E033-6060C44A3D57}"/>
              </a:ext>
            </a:extLst>
          </p:cNvPr>
          <p:cNvSpPr txBox="1"/>
          <p:nvPr/>
        </p:nvSpPr>
        <p:spPr>
          <a:xfrm>
            <a:off x="2438400" y="1733743"/>
            <a:ext cx="8950036" cy="2031325"/>
          </a:xfrm>
          <a:prstGeom prst="rect">
            <a:avLst/>
          </a:prstGeom>
          <a:noFill/>
        </p:spPr>
        <p:txBody>
          <a:bodyPr wrap="square" rtlCol="0">
            <a:spAutoFit/>
          </a:bodyPr>
          <a:lstStyle/>
          <a:p>
            <a:r>
              <a:rPr lang="en-US" altLang="zh-TW" b="1">
                <a:latin typeface="Arial" panose="020B0604020202020204" pitchFamily="34" charset="0"/>
                <a:ea typeface="Taipei Sans TC Beta" pitchFamily="2" charset="-120"/>
              </a:rPr>
              <a:t>Project Title</a:t>
            </a:r>
            <a:r>
              <a:rPr lang="en-US" altLang="zh-TW">
                <a:latin typeface="Arial" panose="020B0604020202020204" pitchFamily="34" charset="0"/>
                <a:ea typeface="Taipei Sans TC Beta" pitchFamily="2" charset="-120"/>
              </a:rPr>
              <a:t>:</a:t>
            </a:r>
          </a:p>
          <a:p>
            <a:r>
              <a:rPr lang="en-US">
                <a:solidFill>
                  <a:srgbClr val="374151"/>
                </a:solidFill>
                <a:latin typeface="Söhne"/>
              </a:rPr>
              <a:t>Predicting Stock Prices of Real Estate Investment Trusts Using Real Estate Information </a:t>
            </a:r>
          </a:p>
          <a:p>
            <a:endParaRPr lang="en-US" altLang="zh-TW">
              <a:latin typeface="Arial" panose="020B0604020202020204" pitchFamily="34" charset="0"/>
              <a:ea typeface="Taipei Sans TC Beta" pitchFamily="2" charset="-120"/>
            </a:endParaRPr>
          </a:p>
          <a:p>
            <a:r>
              <a:rPr lang="en-US" altLang="zh-TW" b="1">
                <a:latin typeface="Arial" panose="020B0604020202020204" pitchFamily="34" charset="0"/>
                <a:ea typeface="Taipei Sans TC Beta" pitchFamily="2" charset="-120"/>
              </a:rPr>
              <a:t>Target Problems</a:t>
            </a:r>
            <a:r>
              <a:rPr lang="en-US" altLang="zh-TW">
                <a:latin typeface="Arial" panose="020B0604020202020204" pitchFamily="34" charset="0"/>
                <a:ea typeface="Taipei Sans TC Beta" pitchFamily="2" charset="-120"/>
              </a:rPr>
              <a:t>:</a:t>
            </a:r>
          </a:p>
          <a:p>
            <a:r>
              <a:rPr lang="en-US" altLang="zh-TW">
                <a:solidFill>
                  <a:srgbClr val="374151"/>
                </a:solidFill>
                <a:latin typeface="Söhne"/>
              </a:rPr>
              <a:t>Our goal is to use real estate transaction data to predict the stock prices of Real Estate Investment Trusts (REITs). We plan to forecast signals related to stock price fluctuations using data science techniques.</a:t>
            </a:r>
            <a:endParaRPr lang="en-US" altLang="zh-TW">
              <a:latin typeface="Arial" panose="020B0604020202020204" pitchFamily="34" charset="0"/>
              <a:ea typeface="Taipei Sans TC Beta" pitchFamily="2" charset="-120"/>
            </a:endParaRPr>
          </a:p>
        </p:txBody>
      </p:sp>
      <p:pic>
        <p:nvPicPr>
          <p:cNvPr id="71" name="圖片 70">
            <a:extLst>
              <a:ext uri="{FF2B5EF4-FFF2-40B4-BE49-F238E27FC236}">
                <a16:creationId xmlns:a16="http://schemas.microsoft.com/office/drawing/2014/main" id="{594E1C40-5B70-2B92-4549-7BF857D7CAC4}"/>
              </a:ext>
            </a:extLst>
          </p:cNvPr>
          <p:cNvPicPr>
            <a:picLocks noChangeAspect="1"/>
          </p:cNvPicPr>
          <p:nvPr/>
        </p:nvPicPr>
        <p:blipFill>
          <a:blip r:embed="rId3"/>
          <a:stretch>
            <a:fillRect/>
          </a:stretch>
        </p:blipFill>
        <p:spPr>
          <a:xfrm>
            <a:off x="6202079" y="4002519"/>
            <a:ext cx="5049941" cy="2133600"/>
          </a:xfrm>
          <a:prstGeom prst="rect">
            <a:avLst/>
          </a:prstGeom>
        </p:spPr>
      </p:pic>
      <p:pic>
        <p:nvPicPr>
          <p:cNvPr id="84" name="圖片 83">
            <a:extLst>
              <a:ext uri="{FF2B5EF4-FFF2-40B4-BE49-F238E27FC236}">
                <a16:creationId xmlns:a16="http://schemas.microsoft.com/office/drawing/2014/main" id="{ADF2B2C9-E432-FA9D-1A53-96277FA886B8}"/>
              </a:ext>
            </a:extLst>
          </p:cNvPr>
          <p:cNvPicPr>
            <a:picLocks noChangeAspect="1"/>
          </p:cNvPicPr>
          <p:nvPr/>
        </p:nvPicPr>
        <p:blipFill>
          <a:blip r:embed="rId4"/>
          <a:stretch>
            <a:fillRect/>
          </a:stretch>
        </p:blipFill>
        <p:spPr>
          <a:xfrm>
            <a:off x="682121" y="4002519"/>
            <a:ext cx="5519959" cy="2133600"/>
          </a:xfrm>
          <a:prstGeom prst="rect">
            <a:avLst/>
          </a:prstGeom>
        </p:spPr>
      </p:pic>
    </p:spTree>
    <p:extLst>
      <p:ext uri="{BB962C8B-B14F-4D97-AF65-F5344CB8AC3E}">
        <p14:creationId xmlns:p14="http://schemas.microsoft.com/office/powerpoint/2010/main" val="2441068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Microsoft JhengHei" panose="020B0604030504040204" pitchFamily="34" charset="-120"/>
                <a:ea typeface="Microsoft JhengHei" panose="020B0604030504040204" pitchFamily="34" charset="-120"/>
              </a:rPr>
              <a:t>三都不動產交易筆數的趨勢</a:t>
            </a:r>
            <a:endParaRPr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20</a:t>
            </a:fld>
            <a:endParaRPr/>
          </a:p>
        </p:txBody>
      </p:sp>
      <p:pic>
        <p:nvPicPr>
          <p:cNvPr id="2" name="圖片 1">
            <a:extLst>
              <a:ext uri="{FF2B5EF4-FFF2-40B4-BE49-F238E27FC236}">
                <a16:creationId xmlns:a16="http://schemas.microsoft.com/office/drawing/2014/main" id="{7B336E13-E57E-3028-794C-99C206769B0E}"/>
              </a:ext>
            </a:extLst>
          </p:cNvPr>
          <p:cNvPicPr>
            <a:picLocks noChangeAspect="1"/>
          </p:cNvPicPr>
          <p:nvPr/>
        </p:nvPicPr>
        <p:blipFill>
          <a:blip r:embed="rId3"/>
          <a:srcRect/>
          <a:stretch/>
        </p:blipFill>
        <p:spPr>
          <a:xfrm>
            <a:off x="915409" y="1325712"/>
            <a:ext cx="10361116" cy="4538168"/>
          </a:xfrm>
          <a:prstGeom prst="rect">
            <a:avLst/>
          </a:prstGeom>
        </p:spPr>
      </p:pic>
    </p:spTree>
    <p:extLst>
      <p:ext uri="{BB962C8B-B14F-4D97-AF65-F5344CB8AC3E}">
        <p14:creationId xmlns:p14="http://schemas.microsoft.com/office/powerpoint/2010/main" val="2248206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Microsoft JhengHei" panose="020B0604030504040204" pitchFamily="34" charset="-120"/>
                <a:ea typeface="Microsoft JhengHei" panose="020B0604030504040204" pitchFamily="34" charset="-120"/>
              </a:rPr>
              <a:t>三都不動產交易主要用途的趨勢</a:t>
            </a:r>
            <a:endParaRPr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21</a:t>
            </a:fld>
            <a:endParaRPr/>
          </a:p>
        </p:txBody>
      </p:sp>
      <p:pic>
        <p:nvPicPr>
          <p:cNvPr id="2" name="圖片 1">
            <a:extLst>
              <a:ext uri="{FF2B5EF4-FFF2-40B4-BE49-F238E27FC236}">
                <a16:creationId xmlns:a16="http://schemas.microsoft.com/office/drawing/2014/main" id="{7B336E13-E57E-3028-794C-99C206769B0E}"/>
              </a:ext>
            </a:extLst>
          </p:cNvPr>
          <p:cNvPicPr>
            <a:picLocks noChangeAspect="1"/>
          </p:cNvPicPr>
          <p:nvPr/>
        </p:nvPicPr>
        <p:blipFill>
          <a:blip r:embed="rId3"/>
          <a:srcRect/>
          <a:stretch/>
        </p:blipFill>
        <p:spPr>
          <a:xfrm>
            <a:off x="915410" y="1325712"/>
            <a:ext cx="10361113" cy="4538168"/>
          </a:xfrm>
          <a:prstGeom prst="rect">
            <a:avLst/>
          </a:prstGeom>
        </p:spPr>
      </p:pic>
    </p:spTree>
    <p:extLst>
      <p:ext uri="{BB962C8B-B14F-4D97-AF65-F5344CB8AC3E}">
        <p14:creationId xmlns:p14="http://schemas.microsoft.com/office/powerpoint/2010/main" val="4120374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三都不動產平均每坪房價的趨勢</a:t>
            </a:r>
            <a:endParaRPr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22</a:t>
            </a:fld>
            <a:endParaRPr/>
          </a:p>
        </p:txBody>
      </p:sp>
      <p:pic>
        <p:nvPicPr>
          <p:cNvPr id="2" name="圖片 1">
            <a:extLst>
              <a:ext uri="{FF2B5EF4-FFF2-40B4-BE49-F238E27FC236}">
                <a16:creationId xmlns:a16="http://schemas.microsoft.com/office/drawing/2014/main" id="{7B336E13-E57E-3028-794C-99C206769B0E}"/>
              </a:ext>
            </a:extLst>
          </p:cNvPr>
          <p:cNvPicPr>
            <a:picLocks noChangeAspect="1"/>
          </p:cNvPicPr>
          <p:nvPr/>
        </p:nvPicPr>
        <p:blipFill>
          <a:blip r:embed="rId3"/>
          <a:srcRect/>
          <a:stretch/>
        </p:blipFill>
        <p:spPr>
          <a:xfrm>
            <a:off x="915410" y="1325713"/>
            <a:ext cx="10361113" cy="4538167"/>
          </a:xfrm>
          <a:prstGeom prst="rect">
            <a:avLst/>
          </a:prstGeom>
        </p:spPr>
      </p:pic>
    </p:spTree>
    <p:extLst>
      <p:ext uri="{BB962C8B-B14F-4D97-AF65-F5344CB8AC3E}">
        <p14:creationId xmlns:p14="http://schemas.microsoft.com/office/powerpoint/2010/main" val="3655048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兆豐新光振幅的趨勢</a:t>
            </a:r>
            <a:endParaRPr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23</a:t>
            </a:fld>
            <a:endParaRPr/>
          </a:p>
        </p:txBody>
      </p:sp>
      <p:pic>
        <p:nvPicPr>
          <p:cNvPr id="2" name="圖片 1">
            <a:extLst>
              <a:ext uri="{FF2B5EF4-FFF2-40B4-BE49-F238E27FC236}">
                <a16:creationId xmlns:a16="http://schemas.microsoft.com/office/drawing/2014/main" id="{7B336E13-E57E-3028-794C-99C206769B0E}"/>
              </a:ext>
            </a:extLst>
          </p:cNvPr>
          <p:cNvPicPr>
            <a:picLocks noChangeAspect="1"/>
          </p:cNvPicPr>
          <p:nvPr/>
        </p:nvPicPr>
        <p:blipFill>
          <a:blip r:embed="rId3"/>
          <a:srcRect/>
          <a:stretch/>
        </p:blipFill>
        <p:spPr>
          <a:xfrm>
            <a:off x="915410" y="1325713"/>
            <a:ext cx="10361113" cy="4538167"/>
          </a:xfrm>
          <a:prstGeom prst="rect">
            <a:avLst/>
          </a:prstGeom>
        </p:spPr>
      </p:pic>
    </p:spTree>
    <p:extLst>
      <p:ext uri="{BB962C8B-B14F-4D97-AF65-F5344CB8AC3E}">
        <p14:creationId xmlns:p14="http://schemas.microsoft.com/office/powerpoint/2010/main" val="480358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兆豐新光成交價的趨勢</a:t>
            </a:r>
            <a:endParaRPr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24</a:t>
            </a:fld>
            <a:endParaRPr/>
          </a:p>
        </p:txBody>
      </p:sp>
      <p:pic>
        <p:nvPicPr>
          <p:cNvPr id="2" name="圖片 1">
            <a:extLst>
              <a:ext uri="{FF2B5EF4-FFF2-40B4-BE49-F238E27FC236}">
                <a16:creationId xmlns:a16="http://schemas.microsoft.com/office/drawing/2014/main" id="{7B336E13-E57E-3028-794C-99C206769B0E}"/>
              </a:ext>
            </a:extLst>
          </p:cNvPr>
          <p:cNvPicPr>
            <a:picLocks noChangeAspect="1"/>
          </p:cNvPicPr>
          <p:nvPr/>
        </p:nvPicPr>
        <p:blipFill>
          <a:blip r:embed="rId3"/>
          <a:srcRect/>
          <a:stretch/>
        </p:blipFill>
        <p:spPr>
          <a:xfrm>
            <a:off x="915410" y="1325713"/>
            <a:ext cx="10361113" cy="4538167"/>
          </a:xfrm>
          <a:prstGeom prst="rect">
            <a:avLst/>
          </a:prstGeom>
        </p:spPr>
      </p:pic>
    </p:spTree>
    <p:extLst>
      <p:ext uri="{BB962C8B-B14F-4D97-AF65-F5344CB8AC3E}">
        <p14:creationId xmlns:p14="http://schemas.microsoft.com/office/powerpoint/2010/main" val="290899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三都不動產房價</a:t>
            </a:r>
            <a:r>
              <a:rPr lang="en-US" altLang="zh-TW" sz="3200">
                <a:latin typeface="微軟正黑體" panose="020B0604030504040204" pitchFamily="34" charset="-120"/>
                <a:ea typeface="微軟正黑體" panose="020B0604030504040204" pitchFamily="34" charset="-120"/>
              </a:rPr>
              <a:t>&amp;</a:t>
            </a:r>
            <a:r>
              <a:rPr lang="zh-TW" altLang="en-US" sz="3200">
                <a:latin typeface="微軟正黑體" panose="020B0604030504040204" pitchFamily="34" charset="-120"/>
                <a:ea typeface="微軟正黑體" panose="020B0604030504040204" pitchFamily="34" charset="-120"/>
              </a:rPr>
              <a:t>兆豐新光成交價的趨勢</a:t>
            </a:r>
            <a:endParaRPr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25</a:t>
            </a:fld>
            <a:endParaRPr/>
          </a:p>
        </p:txBody>
      </p:sp>
      <p:pic>
        <p:nvPicPr>
          <p:cNvPr id="2" name="圖片 1">
            <a:extLst>
              <a:ext uri="{FF2B5EF4-FFF2-40B4-BE49-F238E27FC236}">
                <a16:creationId xmlns:a16="http://schemas.microsoft.com/office/drawing/2014/main" id="{7B336E13-E57E-3028-794C-99C206769B0E}"/>
              </a:ext>
            </a:extLst>
          </p:cNvPr>
          <p:cNvPicPr>
            <a:picLocks noChangeAspect="1"/>
          </p:cNvPicPr>
          <p:nvPr/>
        </p:nvPicPr>
        <p:blipFill>
          <a:blip r:embed="rId3"/>
          <a:srcRect/>
          <a:stretch/>
        </p:blipFill>
        <p:spPr>
          <a:xfrm>
            <a:off x="915410" y="1325713"/>
            <a:ext cx="10361113" cy="4538167"/>
          </a:xfrm>
          <a:prstGeom prst="rect">
            <a:avLst/>
          </a:prstGeom>
        </p:spPr>
      </p:pic>
    </p:spTree>
    <p:extLst>
      <p:ext uri="{BB962C8B-B14F-4D97-AF65-F5344CB8AC3E}">
        <p14:creationId xmlns:p14="http://schemas.microsoft.com/office/powerpoint/2010/main" val="3215608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三都不動產房價</a:t>
            </a:r>
            <a:r>
              <a:rPr lang="en-US" altLang="zh-TW" sz="3200">
                <a:latin typeface="微軟正黑體" panose="020B0604030504040204" pitchFamily="34" charset="-120"/>
                <a:ea typeface="微軟正黑體" panose="020B0604030504040204" pitchFamily="34" charset="-120"/>
              </a:rPr>
              <a:t>&amp;</a:t>
            </a:r>
            <a:r>
              <a:rPr lang="zh-TW" altLang="en-US" sz="3200">
                <a:latin typeface="微軟正黑體" panose="020B0604030504040204" pitchFamily="34" charset="-120"/>
                <a:ea typeface="微軟正黑體" panose="020B0604030504040204" pitchFamily="34" charset="-120"/>
              </a:rPr>
              <a:t>兆豐新光成交價的趨勢</a:t>
            </a:r>
            <a:endParaRPr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26</a:t>
            </a:fld>
            <a:endParaRPr/>
          </a:p>
        </p:txBody>
      </p:sp>
      <p:pic>
        <p:nvPicPr>
          <p:cNvPr id="2" name="圖片 1">
            <a:extLst>
              <a:ext uri="{FF2B5EF4-FFF2-40B4-BE49-F238E27FC236}">
                <a16:creationId xmlns:a16="http://schemas.microsoft.com/office/drawing/2014/main" id="{7B336E13-E57E-3028-794C-99C206769B0E}"/>
              </a:ext>
            </a:extLst>
          </p:cNvPr>
          <p:cNvPicPr>
            <a:picLocks noChangeAspect="1"/>
          </p:cNvPicPr>
          <p:nvPr/>
        </p:nvPicPr>
        <p:blipFill>
          <a:blip r:embed="rId3"/>
          <a:srcRect/>
          <a:stretch/>
        </p:blipFill>
        <p:spPr>
          <a:xfrm>
            <a:off x="915411" y="1325713"/>
            <a:ext cx="10361111" cy="4538167"/>
          </a:xfrm>
          <a:prstGeom prst="rect">
            <a:avLst/>
          </a:prstGeom>
        </p:spPr>
      </p:pic>
    </p:spTree>
    <p:extLst>
      <p:ext uri="{BB962C8B-B14F-4D97-AF65-F5344CB8AC3E}">
        <p14:creationId xmlns:p14="http://schemas.microsoft.com/office/powerpoint/2010/main" val="3967644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a:blip r:embed="rId3">
            <a:extLst>
              <a:ext uri="{28A0092B-C50C-407E-A947-70E740481C1C}">
                <a14:useLocalDpi xmlns:a14="http://schemas.microsoft.com/office/drawing/2010/main" val="0"/>
              </a:ext>
            </a:extLst>
          </a:blip>
          <a:srcRect/>
          <a:stretch/>
        </p:blipFill>
        <p:spPr>
          <a:xfrm>
            <a:off x="6096000" y="475496"/>
            <a:ext cx="5569267" cy="5907007"/>
          </a:xfrm>
          <a:prstGeom prst="rect">
            <a:avLst/>
          </a:prstGeom>
          <a:noFill/>
          <a:ln>
            <a:noFill/>
          </a:ln>
        </p:spPr>
      </p:pic>
      <p:sp>
        <p:nvSpPr>
          <p:cNvPr id="161" name="Google Shape;161;p21"/>
          <p:cNvSpPr txBox="1">
            <a:spLocks noGrp="1"/>
          </p:cNvSpPr>
          <p:nvPr>
            <p:ph type="title"/>
          </p:nvPr>
        </p:nvSpPr>
        <p:spPr>
          <a:xfrm>
            <a:off x="955667" y="2450933"/>
            <a:ext cx="4449600" cy="1813600"/>
          </a:xfrm>
          <a:prstGeom prst="rect">
            <a:avLst/>
          </a:prstGeom>
        </p:spPr>
        <p:txBody>
          <a:bodyPr spcFirstLastPara="1" wrap="square" lIns="121900" tIns="121900" rIns="121900" bIns="121900" anchor="b" anchorCtr="0">
            <a:noAutofit/>
          </a:bodyPr>
          <a:lstStyle/>
          <a:p>
            <a:r>
              <a:rPr lang="en-US" sz="4000"/>
              <a:t>Model Fitting and Prediction</a:t>
            </a:r>
          </a:p>
        </p:txBody>
      </p:sp>
      <p:grpSp>
        <p:nvGrpSpPr>
          <p:cNvPr id="163" name="Google Shape;163;p21"/>
          <p:cNvGrpSpPr/>
          <p:nvPr/>
        </p:nvGrpSpPr>
        <p:grpSpPr>
          <a:xfrm>
            <a:off x="10138992" y="948917"/>
            <a:ext cx="1087427" cy="905192"/>
            <a:chOff x="1244325" y="314425"/>
            <a:chExt cx="444525" cy="370050"/>
          </a:xfrm>
        </p:grpSpPr>
        <p:sp>
          <p:nvSpPr>
            <p:cNvPr id="164" name="Google Shape;164;p21"/>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FFFFFF"/>
                </a:solidFill>
              </a:endParaRPr>
            </a:p>
          </p:txBody>
        </p:sp>
        <p:sp>
          <p:nvSpPr>
            <p:cNvPr id="165" name="Google Shape;165;p21"/>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FFFFFF"/>
                </a:solidFill>
              </a:endParaRPr>
            </a:p>
          </p:txBody>
        </p:sp>
      </p:grpSp>
      <p:sp>
        <p:nvSpPr>
          <p:cNvPr id="166" name="Google Shape;166;p21"/>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27</a:t>
            </a:fld>
            <a:endParaRPr/>
          </a:p>
        </p:txBody>
      </p:sp>
    </p:spTree>
    <p:extLst>
      <p:ext uri="{BB962C8B-B14F-4D97-AF65-F5344CB8AC3E}">
        <p14:creationId xmlns:p14="http://schemas.microsoft.com/office/powerpoint/2010/main" val="1732878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94580" y="548257"/>
            <a:ext cx="9950800" cy="692800"/>
          </a:xfrm>
          <a:prstGeom prst="rect">
            <a:avLst/>
          </a:prstGeom>
        </p:spPr>
        <p:txBody>
          <a:bodyPr spcFirstLastPara="1" wrap="square" lIns="121900" tIns="121900" rIns="121900" bIns="121900" anchor="t" anchorCtr="0">
            <a:noAutofit/>
          </a:bodyPr>
          <a:lstStyle/>
          <a:p>
            <a:pPr marL="0" indent="0"/>
            <a:r>
              <a:rPr lang="en-US" altLang="zh-TW" sz="3200">
                <a:latin typeface="微軟正黑體" panose="020B0604030504040204" pitchFamily="34" charset="-120"/>
                <a:ea typeface="微軟正黑體" panose="020B0604030504040204" pitchFamily="34" charset="-120"/>
              </a:rPr>
              <a:t>Flowchart</a:t>
            </a:r>
            <a:endParaRPr lang="zh-TW" altLang="en-US"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28</a:t>
            </a:fld>
            <a:endParaRPr/>
          </a:p>
        </p:txBody>
      </p:sp>
      <p:sp>
        <p:nvSpPr>
          <p:cNvPr id="30" name="矩形 29">
            <a:extLst>
              <a:ext uri="{FF2B5EF4-FFF2-40B4-BE49-F238E27FC236}">
                <a16:creationId xmlns:a16="http://schemas.microsoft.com/office/drawing/2014/main" id="{20CAEE68-8A32-3DCE-CAB0-1C290F580AB7}"/>
              </a:ext>
            </a:extLst>
          </p:cNvPr>
          <p:cNvSpPr/>
          <p:nvPr/>
        </p:nvSpPr>
        <p:spPr>
          <a:xfrm>
            <a:off x="6169980" y="1785088"/>
            <a:ext cx="5306866" cy="343565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nvGrpSpPr>
          <p:cNvPr id="39" name="群組 38">
            <a:extLst>
              <a:ext uri="{FF2B5EF4-FFF2-40B4-BE49-F238E27FC236}">
                <a16:creationId xmlns:a16="http://schemas.microsoft.com/office/drawing/2014/main" id="{5514EA74-5205-0D33-3B77-FF8FF4769909}"/>
              </a:ext>
            </a:extLst>
          </p:cNvPr>
          <p:cNvGrpSpPr/>
          <p:nvPr/>
        </p:nvGrpSpPr>
        <p:grpSpPr>
          <a:xfrm>
            <a:off x="715156" y="1785089"/>
            <a:ext cx="5306866" cy="3435659"/>
            <a:chOff x="1120567" y="1926454"/>
            <a:chExt cx="5306866" cy="3435659"/>
          </a:xfrm>
        </p:grpSpPr>
        <p:sp>
          <p:nvSpPr>
            <p:cNvPr id="40" name="矩形 39">
              <a:extLst>
                <a:ext uri="{FF2B5EF4-FFF2-40B4-BE49-F238E27FC236}">
                  <a16:creationId xmlns:a16="http://schemas.microsoft.com/office/drawing/2014/main" id="{7787E2EF-2F15-37A7-F1FE-39D48152DCAF}"/>
                </a:ext>
              </a:extLst>
            </p:cNvPr>
            <p:cNvSpPr/>
            <p:nvPr/>
          </p:nvSpPr>
          <p:spPr>
            <a:xfrm>
              <a:off x="1120567" y="1926454"/>
              <a:ext cx="5306866" cy="343565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671A5FD9-DD82-0552-20B7-33574FFEE1BE}"/>
                </a:ext>
              </a:extLst>
            </p:cNvPr>
            <p:cNvGrpSpPr/>
            <p:nvPr/>
          </p:nvGrpSpPr>
          <p:grpSpPr>
            <a:xfrm>
              <a:off x="1429304" y="2736200"/>
              <a:ext cx="2024110" cy="1978117"/>
              <a:chOff x="1429304" y="2736200"/>
              <a:chExt cx="2024110" cy="1978117"/>
            </a:xfrm>
          </p:grpSpPr>
          <p:sp>
            <p:nvSpPr>
              <p:cNvPr id="48" name="流程圖: 磁碟 47">
                <a:extLst>
                  <a:ext uri="{FF2B5EF4-FFF2-40B4-BE49-F238E27FC236}">
                    <a16:creationId xmlns:a16="http://schemas.microsoft.com/office/drawing/2014/main" id="{04947C4B-C2A2-3152-36D2-774DA092FDF1}"/>
                  </a:ext>
                </a:extLst>
              </p:cNvPr>
              <p:cNvSpPr/>
              <p:nvPr/>
            </p:nvSpPr>
            <p:spPr>
              <a:xfrm>
                <a:off x="1429304" y="2736200"/>
                <a:ext cx="1189608" cy="692800"/>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sz="1400" b="1">
                    <a:solidFill>
                      <a:schemeClr val="tx1"/>
                    </a:solidFill>
                  </a:rPr>
                  <a:t>實價登錄</a:t>
                </a:r>
              </a:p>
            </p:txBody>
          </p:sp>
          <p:sp>
            <p:nvSpPr>
              <p:cNvPr id="49" name="流程圖: 磁碟 48">
                <a:extLst>
                  <a:ext uri="{FF2B5EF4-FFF2-40B4-BE49-F238E27FC236}">
                    <a16:creationId xmlns:a16="http://schemas.microsoft.com/office/drawing/2014/main" id="{316E7309-5536-60F4-9498-55C92E062CAE}"/>
                  </a:ext>
                </a:extLst>
              </p:cNvPr>
              <p:cNvSpPr/>
              <p:nvPr/>
            </p:nvSpPr>
            <p:spPr>
              <a:xfrm>
                <a:off x="1429304" y="4021517"/>
                <a:ext cx="1189608" cy="692800"/>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sz="1400" b="1">
                    <a:solidFill>
                      <a:schemeClr val="tx1"/>
                    </a:solidFill>
                  </a:rPr>
                  <a:t>不動產投資信託證券</a:t>
                </a:r>
              </a:p>
            </p:txBody>
          </p:sp>
          <p:cxnSp>
            <p:nvCxnSpPr>
              <p:cNvPr id="50" name="接點: 肘形 49">
                <a:extLst>
                  <a:ext uri="{FF2B5EF4-FFF2-40B4-BE49-F238E27FC236}">
                    <a16:creationId xmlns:a16="http://schemas.microsoft.com/office/drawing/2014/main" id="{63084B2E-E981-2A2E-AC8F-B3EF759C1ED7}"/>
                  </a:ext>
                </a:extLst>
              </p:cNvPr>
              <p:cNvCxnSpPr>
                <a:stCxn id="48" idx="4"/>
              </p:cNvCxnSpPr>
              <p:nvPr/>
            </p:nvCxnSpPr>
            <p:spPr>
              <a:xfrm>
                <a:off x="2618912" y="3082600"/>
                <a:ext cx="834502" cy="6460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接點: 肘形 50">
                <a:extLst>
                  <a:ext uri="{FF2B5EF4-FFF2-40B4-BE49-F238E27FC236}">
                    <a16:creationId xmlns:a16="http://schemas.microsoft.com/office/drawing/2014/main" id="{47617A2A-8115-379D-0BDC-B5EBFC4144C2}"/>
                  </a:ext>
                </a:extLst>
              </p:cNvPr>
              <p:cNvCxnSpPr>
                <a:cxnSpLocks/>
                <a:stCxn id="49" idx="4"/>
              </p:cNvCxnSpPr>
              <p:nvPr/>
            </p:nvCxnSpPr>
            <p:spPr>
              <a:xfrm>
                <a:off x="2618912" y="4367917"/>
                <a:ext cx="834502" cy="179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 name="流程圖: 程序 41">
              <a:extLst>
                <a:ext uri="{FF2B5EF4-FFF2-40B4-BE49-F238E27FC236}">
                  <a16:creationId xmlns:a16="http://schemas.microsoft.com/office/drawing/2014/main" id="{42FCBBA5-C653-5B0B-D6F1-BE82932CC598}"/>
                </a:ext>
              </a:extLst>
            </p:cNvPr>
            <p:cNvSpPr/>
            <p:nvPr/>
          </p:nvSpPr>
          <p:spPr>
            <a:xfrm>
              <a:off x="3471168" y="3493397"/>
              <a:ext cx="1420428" cy="488204"/>
            </a:xfrm>
            <a:prstGeom prst="flowChart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1400" b="1" err="1">
                  <a:solidFill>
                    <a:schemeClr val="tx1"/>
                  </a:solidFill>
                </a:rPr>
                <a:t>Groupby</a:t>
              </a:r>
              <a:r>
                <a:rPr lang="en-US" altLang="zh-TW" sz="1400" b="1">
                  <a:solidFill>
                    <a:schemeClr val="tx1"/>
                  </a:solidFill>
                </a:rPr>
                <a:t> Day</a:t>
              </a:r>
              <a:endParaRPr lang="zh-TW" altLang="en-US" sz="1400" b="1">
                <a:solidFill>
                  <a:schemeClr val="tx1"/>
                </a:solidFill>
              </a:endParaRPr>
            </a:p>
          </p:txBody>
        </p:sp>
        <p:sp>
          <p:nvSpPr>
            <p:cNvPr id="43" name="文字方塊 42">
              <a:extLst>
                <a:ext uri="{FF2B5EF4-FFF2-40B4-BE49-F238E27FC236}">
                  <a16:creationId xmlns:a16="http://schemas.microsoft.com/office/drawing/2014/main" id="{F504D662-2AC9-238B-6021-585D3FFA882E}"/>
                </a:ext>
              </a:extLst>
            </p:cNvPr>
            <p:cNvSpPr txBox="1"/>
            <p:nvPr/>
          </p:nvSpPr>
          <p:spPr>
            <a:xfrm>
              <a:off x="2801895" y="2033877"/>
              <a:ext cx="2050741" cy="461665"/>
            </a:xfrm>
            <a:prstGeom prst="rect">
              <a:avLst/>
            </a:prstGeom>
            <a:noFill/>
          </p:spPr>
          <p:txBody>
            <a:bodyPr wrap="square" rtlCol="0">
              <a:spAutoFit/>
            </a:bodyPr>
            <a:lstStyle/>
            <a:p>
              <a:pPr algn="ctr"/>
              <a:r>
                <a:rPr lang="zh-TW" altLang="en-US" sz="2400" b="1"/>
                <a:t>資料處理</a:t>
              </a:r>
            </a:p>
          </p:txBody>
        </p:sp>
        <p:sp>
          <p:nvSpPr>
            <p:cNvPr id="44" name="流程圖: 文件 43">
              <a:extLst>
                <a:ext uri="{FF2B5EF4-FFF2-40B4-BE49-F238E27FC236}">
                  <a16:creationId xmlns:a16="http://schemas.microsoft.com/office/drawing/2014/main" id="{ADDFF944-77CF-8650-0F5D-CF5EE0C7378A}"/>
                </a:ext>
              </a:extLst>
            </p:cNvPr>
            <p:cNvSpPr/>
            <p:nvPr/>
          </p:nvSpPr>
          <p:spPr>
            <a:xfrm>
              <a:off x="5186045" y="3502274"/>
              <a:ext cx="1053470" cy="470449"/>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1400" b="1" err="1">
                  <a:solidFill>
                    <a:schemeClr val="tx1"/>
                  </a:solidFill>
                </a:rPr>
                <a:t>Tabel</a:t>
              </a:r>
              <a:endParaRPr lang="zh-TW" altLang="en-US" sz="1400" b="1">
                <a:solidFill>
                  <a:schemeClr val="tx1"/>
                </a:solidFill>
              </a:endParaRPr>
            </a:p>
          </p:txBody>
        </p:sp>
        <p:cxnSp>
          <p:nvCxnSpPr>
            <p:cNvPr id="45" name="直線單箭頭接點 44">
              <a:extLst>
                <a:ext uri="{FF2B5EF4-FFF2-40B4-BE49-F238E27FC236}">
                  <a16:creationId xmlns:a16="http://schemas.microsoft.com/office/drawing/2014/main" id="{AEDCDA0B-7862-069D-C5DB-980B9A114286}"/>
                </a:ext>
              </a:extLst>
            </p:cNvPr>
            <p:cNvCxnSpPr>
              <a:cxnSpLocks/>
              <a:stCxn id="42" idx="2"/>
              <a:endCxn id="46" idx="0"/>
            </p:cNvCxnSpPr>
            <p:nvPr/>
          </p:nvCxnSpPr>
          <p:spPr>
            <a:xfrm>
              <a:off x="4181382" y="3981601"/>
              <a:ext cx="0" cy="321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流程圖: 程序 45">
              <a:extLst>
                <a:ext uri="{FF2B5EF4-FFF2-40B4-BE49-F238E27FC236}">
                  <a16:creationId xmlns:a16="http://schemas.microsoft.com/office/drawing/2014/main" id="{ABA88486-F38A-086A-9F30-A657CB8EDA34}"/>
                </a:ext>
              </a:extLst>
            </p:cNvPr>
            <p:cNvSpPr/>
            <p:nvPr/>
          </p:nvSpPr>
          <p:spPr>
            <a:xfrm>
              <a:off x="3471168" y="4303434"/>
              <a:ext cx="1420428" cy="488204"/>
            </a:xfrm>
            <a:prstGeom prst="flowChart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sz="1400" b="1">
                  <a:solidFill>
                    <a:srgbClr val="000000"/>
                  </a:solidFill>
                  <a:latin typeface="Times New Roman" panose="02020603050405020304" pitchFamily="18" charset="0"/>
                  <a:ea typeface="新細明體" panose="02020500000000000000" pitchFamily="18" charset="-120"/>
                </a:rPr>
                <a:t>連結兩個資料</a:t>
              </a:r>
              <a:endParaRPr lang="zh-TW" altLang="en-US" sz="1400" b="1">
                <a:solidFill>
                  <a:schemeClr val="tx1"/>
                </a:solidFill>
              </a:endParaRPr>
            </a:p>
          </p:txBody>
        </p:sp>
        <p:cxnSp>
          <p:nvCxnSpPr>
            <p:cNvPr id="47" name="接點: 肘形 46">
              <a:extLst>
                <a:ext uri="{FF2B5EF4-FFF2-40B4-BE49-F238E27FC236}">
                  <a16:creationId xmlns:a16="http://schemas.microsoft.com/office/drawing/2014/main" id="{9514F2EC-2067-3808-946B-C191063E0806}"/>
                </a:ext>
              </a:extLst>
            </p:cNvPr>
            <p:cNvCxnSpPr>
              <a:stCxn id="46" idx="3"/>
              <a:endCxn id="44" idx="2"/>
            </p:cNvCxnSpPr>
            <p:nvPr/>
          </p:nvCxnSpPr>
          <p:spPr>
            <a:xfrm flipV="1">
              <a:off x="4891596" y="3941621"/>
              <a:ext cx="821184" cy="6059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文字方塊 3">
            <a:extLst>
              <a:ext uri="{FF2B5EF4-FFF2-40B4-BE49-F238E27FC236}">
                <a16:creationId xmlns:a16="http://schemas.microsoft.com/office/drawing/2014/main" id="{579E3300-ADB0-F636-30EC-4B9E20A92726}"/>
              </a:ext>
            </a:extLst>
          </p:cNvPr>
          <p:cNvSpPr txBox="1"/>
          <p:nvPr/>
        </p:nvSpPr>
        <p:spPr>
          <a:xfrm>
            <a:off x="7591141" y="1892512"/>
            <a:ext cx="2464544" cy="461665"/>
          </a:xfrm>
          <a:prstGeom prst="rect">
            <a:avLst/>
          </a:prstGeom>
          <a:noFill/>
        </p:spPr>
        <p:txBody>
          <a:bodyPr wrap="square" rtlCol="0">
            <a:spAutoFit/>
          </a:bodyPr>
          <a:lstStyle/>
          <a:p>
            <a:pPr algn="ctr"/>
            <a:r>
              <a:rPr lang="zh-TW" altLang="en-US" sz="2400" b="1"/>
              <a:t>模型擬合與預測</a:t>
            </a:r>
          </a:p>
        </p:txBody>
      </p:sp>
      <p:cxnSp>
        <p:nvCxnSpPr>
          <p:cNvPr id="6" name="直線單箭頭接點 5">
            <a:extLst>
              <a:ext uri="{FF2B5EF4-FFF2-40B4-BE49-F238E27FC236}">
                <a16:creationId xmlns:a16="http://schemas.microsoft.com/office/drawing/2014/main" id="{ACC948F3-31B9-264B-4D34-0FC2287E62EB}"/>
              </a:ext>
            </a:extLst>
          </p:cNvPr>
          <p:cNvCxnSpPr>
            <a:cxnSpLocks/>
            <a:stCxn id="44" idx="3"/>
            <a:endCxn id="8" idx="1"/>
          </p:cNvCxnSpPr>
          <p:nvPr/>
        </p:nvCxnSpPr>
        <p:spPr>
          <a:xfrm>
            <a:off x="5834104" y="3596134"/>
            <a:ext cx="531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流程圖: 程序 7">
            <a:extLst>
              <a:ext uri="{FF2B5EF4-FFF2-40B4-BE49-F238E27FC236}">
                <a16:creationId xmlns:a16="http://schemas.microsoft.com/office/drawing/2014/main" id="{B7EAFB35-CE10-4008-F701-7BCC6919F9E8}"/>
              </a:ext>
            </a:extLst>
          </p:cNvPr>
          <p:cNvSpPr/>
          <p:nvPr/>
        </p:nvSpPr>
        <p:spPr>
          <a:xfrm>
            <a:off x="6365278" y="3352032"/>
            <a:ext cx="1155089" cy="488204"/>
          </a:xfrm>
          <a:prstGeom prst="flowChart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1400" b="1">
                <a:solidFill>
                  <a:schemeClr val="tx1"/>
                </a:solidFill>
              </a:rPr>
              <a:t>Fine tune parameter</a:t>
            </a:r>
            <a:endParaRPr lang="zh-TW" altLang="en-US" sz="1400" b="1">
              <a:solidFill>
                <a:schemeClr val="tx1"/>
              </a:solidFill>
            </a:endParaRPr>
          </a:p>
        </p:txBody>
      </p:sp>
      <p:cxnSp>
        <p:nvCxnSpPr>
          <p:cNvPr id="17" name="接點: 肘形 16">
            <a:extLst>
              <a:ext uri="{FF2B5EF4-FFF2-40B4-BE49-F238E27FC236}">
                <a16:creationId xmlns:a16="http://schemas.microsoft.com/office/drawing/2014/main" id="{FBD42F07-DCF8-513B-8868-A9CD41CE5AB1}"/>
              </a:ext>
            </a:extLst>
          </p:cNvPr>
          <p:cNvCxnSpPr>
            <a:cxnSpLocks/>
            <a:stCxn id="8" idx="3"/>
            <a:endCxn id="35" idx="1"/>
          </p:cNvCxnSpPr>
          <p:nvPr/>
        </p:nvCxnSpPr>
        <p:spPr>
          <a:xfrm flipV="1">
            <a:off x="7520367" y="2715075"/>
            <a:ext cx="957807" cy="8810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E92468B-6060-D973-E0E8-95EEBDB5754F}"/>
              </a:ext>
            </a:extLst>
          </p:cNvPr>
          <p:cNvCxnSpPr>
            <a:cxnSpLocks/>
            <a:endCxn id="52" idx="1"/>
          </p:cNvCxnSpPr>
          <p:nvPr/>
        </p:nvCxnSpPr>
        <p:spPr>
          <a:xfrm flipV="1">
            <a:off x="7999271" y="3149507"/>
            <a:ext cx="478903" cy="6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1E472385-6063-574F-62D3-F8EDAEFE1AC4}"/>
              </a:ext>
            </a:extLst>
          </p:cNvPr>
          <p:cNvCxnSpPr>
            <a:cxnSpLocks/>
            <a:endCxn id="55" idx="1"/>
          </p:cNvCxnSpPr>
          <p:nvPr/>
        </p:nvCxnSpPr>
        <p:spPr>
          <a:xfrm>
            <a:off x="7999271" y="3596133"/>
            <a:ext cx="48728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CA4D8B06-1AFC-2838-EDD5-DC9C987DD687}"/>
              </a:ext>
            </a:extLst>
          </p:cNvPr>
          <p:cNvSpPr/>
          <p:nvPr/>
        </p:nvSpPr>
        <p:spPr>
          <a:xfrm>
            <a:off x="8478174" y="2563388"/>
            <a:ext cx="1695635" cy="30337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1200" b="1">
                <a:solidFill>
                  <a:schemeClr val="tx1"/>
                </a:solidFill>
              </a:rPr>
              <a:t>Linear</a:t>
            </a:r>
            <a:r>
              <a:rPr lang="zh-TW" altLang="en-US" sz="1200" b="1">
                <a:solidFill>
                  <a:schemeClr val="tx1"/>
                </a:solidFill>
              </a:rPr>
              <a:t> </a:t>
            </a:r>
            <a:r>
              <a:rPr lang="en-US" altLang="zh-TW" sz="1200" b="1">
                <a:solidFill>
                  <a:schemeClr val="tx1"/>
                </a:solidFill>
              </a:rPr>
              <a:t>Regression</a:t>
            </a:r>
          </a:p>
        </p:txBody>
      </p:sp>
      <p:sp>
        <p:nvSpPr>
          <p:cNvPr id="52" name="矩形 51">
            <a:extLst>
              <a:ext uri="{FF2B5EF4-FFF2-40B4-BE49-F238E27FC236}">
                <a16:creationId xmlns:a16="http://schemas.microsoft.com/office/drawing/2014/main" id="{AC8DE295-8AC6-FAD6-7880-532C3E26AD6E}"/>
              </a:ext>
            </a:extLst>
          </p:cNvPr>
          <p:cNvSpPr/>
          <p:nvPr/>
        </p:nvSpPr>
        <p:spPr>
          <a:xfrm>
            <a:off x="8478174" y="2997820"/>
            <a:ext cx="1695635" cy="30337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1200" b="1">
                <a:solidFill>
                  <a:schemeClr val="tx1"/>
                </a:solidFill>
              </a:rPr>
              <a:t>Decision</a:t>
            </a:r>
            <a:r>
              <a:rPr lang="zh-TW" altLang="en-US" sz="1200" b="1">
                <a:solidFill>
                  <a:schemeClr val="tx1"/>
                </a:solidFill>
              </a:rPr>
              <a:t> </a:t>
            </a:r>
            <a:r>
              <a:rPr lang="en-US" altLang="zh-TW" sz="1200" b="1">
                <a:solidFill>
                  <a:schemeClr val="tx1"/>
                </a:solidFill>
              </a:rPr>
              <a:t>Tree</a:t>
            </a:r>
          </a:p>
        </p:txBody>
      </p:sp>
      <p:sp>
        <p:nvSpPr>
          <p:cNvPr id="55" name="矩形 54">
            <a:extLst>
              <a:ext uri="{FF2B5EF4-FFF2-40B4-BE49-F238E27FC236}">
                <a16:creationId xmlns:a16="http://schemas.microsoft.com/office/drawing/2014/main" id="{7CFFDE7D-7132-4D46-4A4B-4DA25452B127}"/>
              </a:ext>
            </a:extLst>
          </p:cNvPr>
          <p:cNvSpPr/>
          <p:nvPr/>
        </p:nvSpPr>
        <p:spPr>
          <a:xfrm>
            <a:off x="8486551" y="3444448"/>
            <a:ext cx="1695634" cy="30337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1200" b="1">
                <a:solidFill>
                  <a:schemeClr val="tx1"/>
                </a:solidFill>
              </a:rPr>
              <a:t>Random Forest</a:t>
            </a:r>
          </a:p>
        </p:txBody>
      </p:sp>
      <p:cxnSp>
        <p:nvCxnSpPr>
          <p:cNvPr id="61" name="接點: 肘形 60">
            <a:extLst>
              <a:ext uri="{FF2B5EF4-FFF2-40B4-BE49-F238E27FC236}">
                <a16:creationId xmlns:a16="http://schemas.microsoft.com/office/drawing/2014/main" id="{3D9D3B7B-DB39-E2D9-3588-0C1F435D2ED9}"/>
              </a:ext>
            </a:extLst>
          </p:cNvPr>
          <p:cNvCxnSpPr>
            <a:cxnSpLocks/>
            <a:stCxn id="8" idx="3"/>
            <a:endCxn id="258" idx="1"/>
          </p:cNvCxnSpPr>
          <p:nvPr/>
        </p:nvCxnSpPr>
        <p:spPr>
          <a:xfrm>
            <a:off x="7520367" y="3596134"/>
            <a:ext cx="966183" cy="8810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FD288655-6165-0C36-9BBA-033F35DFC6E0}"/>
              </a:ext>
            </a:extLst>
          </p:cNvPr>
          <p:cNvCxnSpPr>
            <a:cxnSpLocks/>
            <a:endCxn id="63" idx="1"/>
          </p:cNvCxnSpPr>
          <p:nvPr/>
        </p:nvCxnSpPr>
        <p:spPr>
          <a:xfrm>
            <a:off x="7999271" y="4037656"/>
            <a:ext cx="487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1A3F9941-21CC-566A-F51B-6F26EAFC600B}"/>
              </a:ext>
            </a:extLst>
          </p:cNvPr>
          <p:cNvSpPr/>
          <p:nvPr/>
        </p:nvSpPr>
        <p:spPr>
          <a:xfrm>
            <a:off x="8486550" y="3885969"/>
            <a:ext cx="1695634" cy="30337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1200" b="1" err="1">
                <a:solidFill>
                  <a:schemeClr val="tx1"/>
                </a:solidFill>
              </a:rPr>
              <a:t>XGBoost</a:t>
            </a:r>
            <a:endParaRPr lang="en-US" altLang="zh-TW" sz="1200" b="1">
              <a:solidFill>
                <a:schemeClr val="tx1"/>
              </a:solidFill>
            </a:endParaRPr>
          </a:p>
        </p:txBody>
      </p:sp>
      <p:sp>
        <p:nvSpPr>
          <p:cNvPr id="258" name="矩形 257">
            <a:extLst>
              <a:ext uri="{FF2B5EF4-FFF2-40B4-BE49-F238E27FC236}">
                <a16:creationId xmlns:a16="http://schemas.microsoft.com/office/drawing/2014/main" id="{2B0660D2-F97D-391E-B71D-6D26325E7A79}"/>
              </a:ext>
            </a:extLst>
          </p:cNvPr>
          <p:cNvSpPr/>
          <p:nvPr/>
        </p:nvSpPr>
        <p:spPr>
          <a:xfrm>
            <a:off x="8486550" y="4325507"/>
            <a:ext cx="1695633" cy="30337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1200" b="1">
                <a:solidFill>
                  <a:schemeClr val="tx1"/>
                </a:solidFill>
              </a:rPr>
              <a:t>SVM</a:t>
            </a:r>
          </a:p>
        </p:txBody>
      </p:sp>
    </p:spTree>
    <p:extLst>
      <p:ext uri="{BB962C8B-B14F-4D97-AF65-F5344CB8AC3E}">
        <p14:creationId xmlns:p14="http://schemas.microsoft.com/office/powerpoint/2010/main" val="807007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94580" y="548257"/>
            <a:ext cx="9950800" cy="692800"/>
          </a:xfrm>
          <a:prstGeom prst="rect">
            <a:avLst/>
          </a:prstGeom>
        </p:spPr>
        <p:txBody>
          <a:bodyPr spcFirstLastPara="1" wrap="square" lIns="121900" tIns="121900" rIns="121900" bIns="121900" anchor="t" anchorCtr="0">
            <a:noAutofit/>
          </a:bodyPr>
          <a:lstStyle/>
          <a:p>
            <a:pPr marL="0" indent="0"/>
            <a:r>
              <a:rPr lang="zh-TW" altLang="en-US" sz="3200" dirty="0">
                <a:latin typeface="微軟正黑體" panose="020B0604030504040204" pitchFamily="34" charset="-120"/>
                <a:ea typeface="微軟正黑體" panose="020B0604030504040204" pitchFamily="34" charset="-120"/>
              </a:rPr>
              <a:t>實價登錄欄位</a:t>
            </a:r>
            <a:endParaRPr lang="en-US" altLang="zh-TW" sz="3200" dirty="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29</a:t>
            </a:fld>
            <a:endParaRPr/>
          </a:p>
        </p:txBody>
      </p:sp>
      <p:graphicFrame>
        <p:nvGraphicFramePr>
          <p:cNvPr id="5" name="表格 4">
            <a:extLst>
              <a:ext uri="{FF2B5EF4-FFF2-40B4-BE49-F238E27FC236}">
                <a16:creationId xmlns:a16="http://schemas.microsoft.com/office/drawing/2014/main" id="{40300BC4-629C-AE16-7E15-1CA6037087A8}"/>
              </a:ext>
            </a:extLst>
          </p:cNvPr>
          <p:cNvGraphicFramePr>
            <a:graphicFrameLocks noGrp="1"/>
          </p:cNvGraphicFramePr>
          <p:nvPr/>
        </p:nvGraphicFramePr>
        <p:xfrm>
          <a:off x="2032000" y="1445260"/>
          <a:ext cx="8128000" cy="396748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4003997911"/>
                    </a:ext>
                  </a:extLst>
                </a:gridCol>
                <a:gridCol w="2032000">
                  <a:extLst>
                    <a:ext uri="{9D8B030D-6E8A-4147-A177-3AD203B41FA5}">
                      <a16:colId xmlns:a16="http://schemas.microsoft.com/office/drawing/2014/main" val="3412380113"/>
                    </a:ext>
                  </a:extLst>
                </a:gridCol>
                <a:gridCol w="2032000">
                  <a:extLst>
                    <a:ext uri="{9D8B030D-6E8A-4147-A177-3AD203B41FA5}">
                      <a16:colId xmlns:a16="http://schemas.microsoft.com/office/drawing/2014/main" val="2124567526"/>
                    </a:ext>
                  </a:extLst>
                </a:gridCol>
                <a:gridCol w="2032000">
                  <a:extLst>
                    <a:ext uri="{9D8B030D-6E8A-4147-A177-3AD203B41FA5}">
                      <a16:colId xmlns:a16="http://schemas.microsoft.com/office/drawing/2014/main" val="906265374"/>
                    </a:ext>
                  </a:extLst>
                </a:gridCol>
              </a:tblGrid>
              <a:tr h="370840">
                <a:tc>
                  <a:txBody>
                    <a:bodyPr/>
                    <a:lstStyle/>
                    <a:p>
                      <a:pPr algn="ctr"/>
                      <a:r>
                        <a:rPr lang="zh-TW" altLang="en-US" sz="1200"/>
                        <a:t>欄位名稱</a:t>
                      </a:r>
                    </a:p>
                  </a:txBody>
                  <a:tcPr anchor="ctr"/>
                </a:tc>
                <a:tc>
                  <a:txBody>
                    <a:bodyPr/>
                    <a:lstStyle/>
                    <a:p>
                      <a:pPr algn="ctr"/>
                      <a:r>
                        <a:rPr lang="zh-TW" altLang="en-US" sz="1200"/>
                        <a:t>欄位解釋</a:t>
                      </a:r>
                    </a:p>
                  </a:txBody>
                  <a:tcPr anchor="ctr"/>
                </a:tc>
                <a:tc>
                  <a:txBody>
                    <a:bodyPr/>
                    <a:lstStyle/>
                    <a:p>
                      <a:pPr algn="ctr"/>
                      <a:r>
                        <a:rPr lang="zh-TW" altLang="en-US" sz="1200"/>
                        <a:t>欄位名稱</a:t>
                      </a:r>
                    </a:p>
                  </a:txBody>
                  <a:tcPr anchor="ctr"/>
                </a:tc>
                <a:tc>
                  <a:txBody>
                    <a:bodyPr/>
                    <a:lstStyle/>
                    <a:p>
                      <a:pPr algn="ctr"/>
                      <a:r>
                        <a:rPr lang="zh-TW" altLang="en-US" sz="1200"/>
                        <a:t>欄位解釋</a:t>
                      </a:r>
                    </a:p>
                  </a:txBody>
                  <a:tcPr anchor="ctr"/>
                </a:tc>
                <a:extLst>
                  <a:ext uri="{0D108BD9-81ED-4DB2-BD59-A6C34878D82A}">
                    <a16:rowId xmlns:a16="http://schemas.microsoft.com/office/drawing/2014/main" val="3651338562"/>
                  </a:ext>
                </a:extLst>
              </a:tr>
              <a:tr h="370840">
                <a:tc>
                  <a:txBody>
                    <a:bodyPr/>
                    <a:lstStyle/>
                    <a:p>
                      <a:pPr algn="ctr"/>
                      <a:r>
                        <a:rPr lang="en-US" altLang="zh-TW" sz="1200" b="0" i="0" err="1">
                          <a:effectLst/>
                          <a:latin typeface="Consolas" panose="020B0609020204030204" pitchFamily="49" charset="0"/>
                        </a:rPr>
                        <a:t>coord_x</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緯度</a:t>
                      </a:r>
                      <a:endParaRPr lang="zh-TW" altLang="en-US" sz="1200"/>
                    </a:p>
                  </a:txBody>
                  <a:tcPr anchor="ctr"/>
                </a:tc>
                <a:tc>
                  <a:txBody>
                    <a:bodyPr/>
                    <a:lstStyle/>
                    <a:p>
                      <a:pPr algn="ctr"/>
                      <a:r>
                        <a:rPr lang="en-US" altLang="zh-TW" sz="1200" b="0" i="0" err="1">
                          <a:effectLst/>
                          <a:latin typeface="Consolas" panose="020B0609020204030204" pitchFamily="49" charset="0"/>
                        </a:rPr>
                        <a:t>build_area</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該筆不動產的建物移轉面積</a:t>
                      </a:r>
                      <a:endParaRPr lang="zh-TW" altLang="en-US" sz="1200"/>
                    </a:p>
                  </a:txBody>
                  <a:tcPr anchor="ctr"/>
                </a:tc>
                <a:extLst>
                  <a:ext uri="{0D108BD9-81ED-4DB2-BD59-A6C34878D82A}">
                    <a16:rowId xmlns:a16="http://schemas.microsoft.com/office/drawing/2014/main" val="417805463"/>
                  </a:ext>
                </a:extLst>
              </a:tr>
              <a:tr h="370840">
                <a:tc>
                  <a:txBody>
                    <a:bodyPr/>
                    <a:lstStyle/>
                    <a:p>
                      <a:pPr algn="ctr"/>
                      <a:r>
                        <a:rPr lang="en-US" altLang="zh-TW" sz="1200" b="0" i="0" err="1">
                          <a:effectLst/>
                          <a:latin typeface="Consolas" panose="020B0609020204030204" pitchFamily="49" charset="0"/>
                        </a:rPr>
                        <a:t>coord_y</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經度</a:t>
                      </a:r>
                      <a:endParaRPr lang="zh-TW" altLang="en-US" sz="1200"/>
                    </a:p>
                  </a:txBody>
                  <a:tcPr anchor="ctr"/>
                </a:tc>
                <a:tc>
                  <a:txBody>
                    <a:bodyPr/>
                    <a:lstStyle/>
                    <a:p>
                      <a:pPr algn="ctr"/>
                      <a:r>
                        <a:rPr lang="en-US" altLang="zh-TW" sz="1200" b="0" i="0">
                          <a:effectLst/>
                          <a:latin typeface="Consolas" panose="020B0609020204030204" pitchFamily="49" charset="0"/>
                        </a:rPr>
                        <a:t>room</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該筆不動產房間數</a:t>
                      </a:r>
                      <a:endParaRPr lang="zh-TW" altLang="en-US" sz="1200"/>
                    </a:p>
                  </a:txBody>
                  <a:tcPr anchor="ctr"/>
                </a:tc>
                <a:extLst>
                  <a:ext uri="{0D108BD9-81ED-4DB2-BD59-A6C34878D82A}">
                    <a16:rowId xmlns:a16="http://schemas.microsoft.com/office/drawing/2014/main" val="3153987615"/>
                  </a:ext>
                </a:extLst>
              </a:tr>
              <a:tr h="370840">
                <a:tc>
                  <a:txBody>
                    <a:bodyPr/>
                    <a:lstStyle/>
                    <a:p>
                      <a:pPr algn="ctr"/>
                      <a:r>
                        <a:rPr lang="en-US" altLang="zh-TW" sz="1200" b="0" i="0">
                          <a:effectLst/>
                          <a:latin typeface="Consolas" panose="020B0609020204030204" pitchFamily="49" charset="0"/>
                        </a:rPr>
                        <a:t>land</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交易的土地筆數</a:t>
                      </a:r>
                      <a:endParaRPr lang="zh-TW" altLang="en-US" sz="1200"/>
                    </a:p>
                  </a:txBody>
                  <a:tcPr anchor="ctr"/>
                </a:tc>
                <a:tc>
                  <a:txBody>
                    <a:bodyPr/>
                    <a:lstStyle/>
                    <a:p>
                      <a:pPr algn="ctr"/>
                      <a:r>
                        <a:rPr lang="en-US" altLang="zh-TW" sz="1200" b="0" i="0">
                          <a:effectLst/>
                          <a:latin typeface="Consolas" panose="020B0609020204030204" pitchFamily="49" charset="0"/>
                        </a:rPr>
                        <a:t>hall</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該筆不動產廳數，含客廳及餐廳</a:t>
                      </a:r>
                      <a:endParaRPr lang="zh-TW" altLang="en-US" sz="1200"/>
                    </a:p>
                  </a:txBody>
                  <a:tcPr anchor="ctr"/>
                </a:tc>
                <a:extLst>
                  <a:ext uri="{0D108BD9-81ED-4DB2-BD59-A6C34878D82A}">
                    <a16:rowId xmlns:a16="http://schemas.microsoft.com/office/drawing/2014/main" val="1698004749"/>
                  </a:ext>
                </a:extLst>
              </a:tr>
              <a:tr h="370840">
                <a:tc>
                  <a:txBody>
                    <a:bodyPr/>
                    <a:lstStyle/>
                    <a:p>
                      <a:pPr algn="ctr"/>
                      <a:r>
                        <a:rPr lang="en-US" altLang="zh-TW" sz="1200" b="0" i="0">
                          <a:effectLst/>
                          <a:latin typeface="Consolas" panose="020B0609020204030204" pitchFamily="49" charset="0"/>
                        </a:rPr>
                        <a:t>build</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交易的建物筆數</a:t>
                      </a:r>
                      <a:endParaRPr lang="zh-TW" altLang="en-US" sz="1200"/>
                    </a:p>
                  </a:txBody>
                  <a:tcPr anchor="ctr"/>
                </a:tc>
                <a:tc>
                  <a:txBody>
                    <a:bodyPr/>
                    <a:lstStyle/>
                    <a:p>
                      <a:pPr algn="ctr"/>
                      <a:r>
                        <a:rPr lang="en-US" altLang="zh-TW" sz="1200" b="0" i="0">
                          <a:effectLst/>
                          <a:latin typeface="Consolas" panose="020B0609020204030204" pitchFamily="49" charset="0"/>
                        </a:rPr>
                        <a:t>health</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該筆不動產衛浴數</a:t>
                      </a:r>
                      <a:endParaRPr lang="zh-TW" altLang="en-US" sz="1200"/>
                    </a:p>
                  </a:txBody>
                  <a:tcPr anchor="ctr"/>
                </a:tc>
                <a:extLst>
                  <a:ext uri="{0D108BD9-81ED-4DB2-BD59-A6C34878D82A}">
                    <a16:rowId xmlns:a16="http://schemas.microsoft.com/office/drawing/2014/main" val="4082010511"/>
                  </a:ext>
                </a:extLst>
              </a:tr>
              <a:tr h="370840">
                <a:tc>
                  <a:txBody>
                    <a:bodyPr/>
                    <a:lstStyle/>
                    <a:p>
                      <a:pPr algn="ctr"/>
                      <a:r>
                        <a:rPr lang="en-US" altLang="zh-TW" sz="1200" b="0" i="0">
                          <a:effectLst/>
                          <a:latin typeface="Consolas" panose="020B0609020204030204" pitchFamily="49" charset="0"/>
                        </a:rPr>
                        <a:t>berth</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交易的車位元筆數</a:t>
                      </a:r>
                      <a:endParaRPr lang="zh-TW" altLang="en-US" sz="1200"/>
                    </a:p>
                  </a:txBody>
                  <a:tcPr anchor="ctr"/>
                </a:tc>
                <a:tc>
                  <a:txBody>
                    <a:bodyPr/>
                    <a:lstStyle/>
                    <a:p>
                      <a:pPr algn="ctr"/>
                      <a:r>
                        <a:rPr lang="en-US" altLang="zh-TW" sz="1200" b="0" i="0" err="1">
                          <a:effectLst/>
                          <a:latin typeface="Consolas" panose="020B0609020204030204" pitchFamily="49" charset="0"/>
                        </a:rPr>
                        <a:t>berth_area</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該筆不動產車位移轉的總面積</a:t>
                      </a:r>
                      <a:endParaRPr lang="zh-TW" altLang="en-US" sz="1200"/>
                    </a:p>
                  </a:txBody>
                  <a:tcPr anchor="ctr"/>
                </a:tc>
                <a:extLst>
                  <a:ext uri="{0D108BD9-81ED-4DB2-BD59-A6C34878D82A}">
                    <a16:rowId xmlns:a16="http://schemas.microsoft.com/office/drawing/2014/main" val="2621973849"/>
                  </a:ext>
                </a:extLst>
              </a:tr>
              <a:tr h="370840">
                <a:tc>
                  <a:txBody>
                    <a:bodyPr/>
                    <a:lstStyle/>
                    <a:p>
                      <a:pPr algn="ctr"/>
                      <a:r>
                        <a:rPr lang="en-US" altLang="zh-TW" sz="1200" b="0" i="0" err="1">
                          <a:effectLst/>
                          <a:latin typeface="Consolas" panose="020B0609020204030204" pitchFamily="49" charset="0"/>
                        </a:rPr>
                        <a:t>land_area</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該筆不動產的土地移轉面積</a:t>
                      </a:r>
                      <a:endParaRPr lang="zh-TW" altLang="en-US" sz="1200"/>
                    </a:p>
                  </a:txBody>
                  <a:tcPr anchor="ctr"/>
                </a:tc>
                <a:tc>
                  <a:txBody>
                    <a:bodyPr/>
                    <a:lstStyle/>
                    <a:p>
                      <a:pPr algn="ctr"/>
                      <a:r>
                        <a:rPr lang="en-US" altLang="zh-TW" sz="1200" b="0" i="0" err="1">
                          <a:effectLst/>
                          <a:latin typeface="Consolas" panose="020B0609020204030204" pitchFamily="49" charset="0"/>
                        </a:rPr>
                        <a:t>tot_prc</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該筆不動產成交總價</a:t>
                      </a:r>
                      <a:endParaRPr lang="zh-TW" altLang="en-US" sz="1200"/>
                    </a:p>
                  </a:txBody>
                  <a:tcPr anchor="ctr"/>
                </a:tc>
                <a:extLst>
                  <a:ext uri="{0D108BD9-81ED-4DB2-BD59-A6C34878D82A}">
                    <a16:rowId xmlns:a16="http://schemas.microsoft.com/office/drawing/2014/main" val="1365760908"/>
                  </a:ext>
                </a:extLst>
              </a:tr>
              <a:tr h="370840">
                <a:tc>
                  <a:txBody>
                    <a:bodyPr/>
                    <a:lstStyle/>
                    <a:p>
                      <a:pPr algn="ctr"/>
                      <a:r>
                        <a:rPr lang="en-US" altLang="zh-TW" sz="1200" b="0" i="0" err="1">
                          <a:effectLst/>
                          <a:latin typeface="Consolas" panose="020B0609020204030204" pitchFamily="49" charset="0"/>
                        </a:rPr>
                        <a:t>tran_up_ll</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該筆交易移轉地上樓層層數</a:t>
                      </a:r>
                      <a:endParaRPr lang="zh-TW" altLang="en-US" sz="1200"/>
                    </a:p>
                  </a:txBody>
                  <a:tcPr anchor="ctr"/>
                </a:tc>
                <a:tc>
                  <a:txBody>
                    <a:bodyPr/>
                    <a:lstStyle/>
                    <a:p>
                      <a:pPr algn="ctr"/>
                      <a:r>
                        <a:rPr lang="en-US" altLang="zh-TW" sz="1200" b="0" i="0" err="1">
                          <a:effectLst/>
                          <a:latin typeface="Consolas" panose="020B0609020204030204" pitchFamily="49" charset="0"/>
                        </a:rPr>
                        <a:t>unit_prc</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該筆不動產成交的單價</a:t>
                      </a:r>
                      <a:endParaRPr lang="zh-TW" altLang="en-US" sz="1200"/>
                    </a:p>
                  </a:txBody>
                  <a:tcPr anchor="ctr"/>
                </a:tc>
                <a:extLst>
                  <a:ext uri="{0D108BD9-81ED-4DB2-BD59-A6C34878D82A}">
                    <a16:rowId xmlns:a16="http://schemas.microsoft.com/office/drawing/2014/main" val="604610183"/>
                  </a:ext>
                </a:extLst>
              </a:tr>
              <a:tr h="370840">
                <a:tc>
                  <a:txBody>
                    <a:bodyPr/>
                    <a:lstStyle/>
                    <a:p>
                      <a:pPr algn="ctr"/>
                      <a:r>
                        <a:rPr lang="en-US" altLang="zh-TW" sz="1200" b="0" i="0" err="1">
                          <a:effectLst/>
                          <a:latin typeface="Consolas" panose="020B0609020204030204" pitchFamily="49" charset="0"/>
                        </a:rPr>
                        <a:t>tot_floor</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該筆不動產總樓層數</a:t>
                      </a:r>
                      <a:endParaRPr lang="zh-TW" altLang="en-US" sz="1200"/>
                    </a:p>
                  </a:txBody>
                  <a:tcPr anchor="ctr"/>
                </a:tc>
                <a:tc>
                  <a:txBody>
                    <a:bodyPr/>
                    <a:lstStyle/>
                    <a:p>
                      <a:pPr algn="ctr"/>
                      <a:r>
                        <a:rPr lang="en-US" altLang="zh-TW" sz="1200" b="0" i="0" err="1">
                          <a:effectLst/>
                          <a:latin typeface="Consolas" panose="020B0609020204030204" pitchFamily="49" charset="0"/>
                        </a:rPr>
                        <a:t>berth_prc</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該筆不動產車位元的交易價格</a:t>
                      </a:r>
                      <a:endParaRPr lang="zh-TW" altLang="en-US" sz="1200"/>
                    </a:p>
                  </a:txBody>
                  <a:tcPr anchor="ctr"/>
                </a:tc>
                <a:extLst>
                  <a:ext uri="{0D108BD9-81ED-4DB2-BD59-A6C34878D82A}">
                    <a16:rowId xmlns:a16="http://schemas.microsoft.com/office/drawing/2014/main" val="545063846"/>
                  </a:ext>
                </a:extLst>
              </a:tr>
              <a:tr h="370840">
                <a:tc>
                  <a:txBody>
                    <a:bodyPr/>
                    <a:lstStyle/>
                    <a:p>
                      <a:pPr algn="ctr"/>
                      <a:r>
                        <a:rPr lang="en-US" altLang="zh-TW" sz="1200" b="0" i="0" err="1">
                          <a:effectLst/>
                          <a:latin typeface="Consolas" panose="020B0609020204030204" pitchFamily="49" charset="0"/>
                        </a:rPr>
                        <a:t>room_age</a:t>
                      </a:r>
                      <a:endParaRPr lang="zh-TW" altLang="en-US" sz="1200"/>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該筆不動產的屋齡</a:t>
                      </a:r>
                      <a:endParaRPr lang="zh-TW" altLang="en-US" sz="1200"/>
                    </a:p>
                  </a:txBody>
                  <a:tcPr anchor="ctr"/>
                </a:tc>
                <a:tc>
                  <a:txBody>
                    <a:bodyPr/>
                    <a:lstStyle/>
                    <a:p>
                      <a:pPr algn="ctr"/>
                      <a:r>
                        <a:rPr lang="en-US" altLang="zh-TW" sz="1200" b="0" i="0" u="none" strike="noStrike" cap="none" err="1">
                          <a:solidFill>
                            <a:schemeClr val="dk1"/>
                          </a:solidFill>
                          <a:effectLst/>
                          <a:latin typeface="Consolas" panose="020B0609020204030204" pitchFamily="49" charset="0"/>
                          <a:ea typeface="+mn-ea"/>
                          <a:cs typeface="+mn-cs"/>
                          <a:sym typeface="Arial"/>
                        </a:rPr>
                        <a:t>coid</a:t>
                      </a:r>
                      <a:endParaRPr lang="zh-TW" altLang="en-US" sz="1200" b="0" i="0" u="none" strike="noStrike" cap="none">
                        <a:solidFill>
                          <a:schemeClr val="dk1"/>
                        </a:solidFill>
                        <a:effectLst/>
                        <a:latin typeface="Consolas" panose="020B0609020204030204" pitchFamily="49" charset="0"/>
                        <a:ea typeface="+mn-ea"/>
                        <a:cs typeface="+mn-cs"/>
                        <a:sym typeface="Arial"/>
                      </a:endParaRPr>
                    </a:p>
                  </a:txBody>
                  <a:tcPr anchor="ctr"/>
                </a:tc>
                <a:tc>
                  <a:txBody>
                    <a:bodyPr/>
                    <a:lstStyle/>
                    <a:p>
                      <a:pPr algn="ctr"/>
                      <a:r>
                        <a:rPr lang="zh-TW" altLang="en-US" sz="1200" b="0" i="0" u="none" strike="noStrike" cap="none">
                          <a:solidFill>
                            <a:schemeClr val="dk1"/>
                          </a:solidFill>
                          <a:effectLst/>
                          <a:latin typeface="+mn-lt"/>
                          <a:ea typeface="+mn-ea"/>
                          <a:cs typeface="+mn-cs"/>
                          <a:sym typeface="Arial"/>
                        </a:rPr>
                        <a:t>縣市代碼及名稱</a:t>
                      </a:r>
                    </a:p>
                  </a:txBody>
                  <a:tcPr anchor="ctr"/>
                </a:tc>
                <a:extLst>
                  <a:ext uri="{0D108BD9-81ED-4DB2-BD59-A6C34878D82A}">
                    <a16:rowId xmlns:a16="http://schemas.microsoft.com/office/drawing/2014/main" val="2415613902"/>
                  </a:ext>
                </a:extLst>
              </a:tr>
            </a:tbl>
          </a:graphicData>
        </a:graphic>
      </p:graphicFrame>
      <p:sp>
        <p:nvSpPr>
          <p:cNvPr id="7" name="文字方塊 6">
            <a:extLst>
              <a:ext uri="{FF2B5EF4-FFF2-40B4-BE49-F238E27FC236}">
                <a16:creationId xmlns:a16="http://schemas.microsoft.com/office/drawing/2014/main" id="{649DEE9A-8DCD-D9E0-109E-572112BDC6C4}"/>
              </a:ext>
            </a:extLst>
          </p:cNvPr>
          <p:cNvSpPr txBox="1"/>
          <p:nvPr/>
        </p:nvSpPr>
        <p:spPr>
          <a:xfrm>
            <a:off x="5516726" y="503367"/>
            <a:ext cx="6094206" cy="369332"/>
          </a:xfrm>
          <a:prstGeom prst="rect">
            <a:avLst/>
          </a:prstGeom>
          <a:noFill/>
        </p:spPr>
        <p:txBody>
          <a:bodyPr wrap="square">
            <a:spAutoFit/>
          </a:bodyPr>
          <a:lstStyle/>
          <a:p>
            <a:r>
              <a:rPr lang="zh-TW" altLang="en-US" sz="1800" b="1">
                <a:latin typeface="微軟正黑體" panose="020B0604030504040204" pitchFamily="34" charset="-120"/>
                <a:ea typeface="微軟正黑體" panose="020B0604030504040204" pitchFamily="34" charset="-120"/>
                <a:cs typeface="Calibri"/>
              </a:rPr>
              <a:t>台北</a:t>
            </a:r>
            <a:r>
              <a:rPr lang="en-US" altLang="zh-TW" sz="1800" b="1">
                <a:latin typeface="微軟正黑體" panose="020B0604030504040204" pitchFamily="34" charset="-120"/>
                <a:ea typeface="微軟正黑體" panose="020B0604030504040204" pitchFamily="34" charset="-120"/>
                <a:cs typeface="Calibri"/>
              </a:rPr>
              <a:t>(A)</a:t>
            </a:r>
            <a:r>
              <a:rPr lang="zh-TW" altLang="en-US" sz="1800">
                <a:latin typeface="微軟正黑體" panose="020B0604030504040204" pitchFamily="34" charset="-120"/>
                <a:ea typeface="微軟正黑體" panose="020B0604030504040204" pitchFamily="34" charset="-120"/>
                <a:cs typeface="Calibri"/>
              </a:rPr>
              <a:t>、</a:t>
            </a:r>
            <a:r>
              <a:rPr lang="zh-TW" altLang="en-US" sz="1800" b="1">
                <a:latin typeface="微軟正黑體" panose="020B0604030504040204" pitchFamily="34" charset="-120"/>
                <a:ea typeface="微軟正黑體" panose="020B0604030504040204" pitchFamily="34" charset="-120"/>
                <a:cs typeface="Calibri"/>
              </a:rPr>
              <a:t>台中</a:t>
            </a:r>
            <a:r>
              <a:rPr lang="en-US" altLang="zh-TW" sz="1800" b="1">
                <a:latin typeface="微軟正黑體" panose="020B0604030504040204" pitchFamily="34" charset="-120"/>
                <a:ea typeface="微軟正黑體" panose="020B0604030504040204" pitchFamily="34" charset="-120"/>
                <a:cs typeface="Calibri"/>
              </a:rPr>
              <a:t>(B)</a:t>
            </a:r>
            <a:r>
              <a:rPr lang="zh-TW" altLang="en-US" sz="1800">
                <a:latin typeface="微軟正黑體" panose="020B0604030504040204" pitchFamily="34" charset="-120"/>
                <a:ea typeface="微軟正黑體" panose="020B0604030504040204" pitchFamily="34" charset="-120"/>
                <a:cs typeface="Calibri"/>
              </a:rPr>
              <a:t>、</a:t>
            </a:r>
            <a:r>
              <a:rPr lang="zh-TW" altLang="en-US" sz="1800" b="1">
                <a:latin typeface="微軟正黑體" panose="020B0604030504040204" pitchFamily="34" charset="-120"/>
                <a:ea typeface="微軟正黑體" panose="020B0604030504040204" pitchFamily="34" charset="-120"/>
                <a:cs typeface="Calibri"/>
              </a:rPr>
              <a:t>台南</a:t>
            </a:r>
            <a:r>
              <a:rPr lang="en-US" altLang="zh-TW" sz="1800" b="1">
                <a:latin typeface="微軟正黑體" panose="020B0604030504040204" pitchFamily="34" charset="-120"/>
                <a:ea typeface="微軟正黑體" panose="020B0604030504040204" pitchFamily="34" charset="-120"/>
                <a:cs typeface="Calibri"/>
              </a:rPr>
              <a:t>(D)</a:t>
            </a:r>
            <a:r>
              <a:rPr lang="zh-TW" altLang="en-US" sz="1800" b="1">
                <a:latin typeface="微軟正黑體" panose="020B0604030504040204" pitchFamily="34" charset="-120"/>
                <a:ea typeface="微軟正黑體" panose="020B0604030504040204" pitchFamily="34" charset="-120"/>
                <a:cs typeface="Calibri"/>
              </a:rPr>
              <a:t>、高雄</a:t>
            </a:r>
            <a:r>
              <a:rPr lang="en-US" altLang="zh-TW" sz="1800" b="1">
                <a:latin typeface="微軟正黑體" panose="020B0604030504040204" pitchFamily="34" charset="-120"/>
                <a:ea typeface="微軟正黑體" panose="020B0604030504040204" pitchFamily="34" charset="-120"/>
                <a:cs typeface="Calibri"/>
              </a:rPr>
              <a:t>(E)</a:t>
            </a:r>
            <a:r>
              <a:rPr lang="zh-TW" altLang="en-US" sz="1800" b="1">
                <a:latin typeface="微軟正黑體" panose="020B0604030504040204" pitchFamily="34" charset="-120"/>
                <a:ea typeface="微軟正黑體" panose="020B0604030504040204" pitchFamily="34" charset="-120"/>
                <a:cs typeface="Calibri"/>
              </a:rPr>
              <a:t>、新北</a:t>
            </a:r>
            <a:r>
              <a:rPr lang="en-US" altLang="zh-TW" sz="1800" b="1">
                <a:latin typeface="微軟正黑體" panose="020B0604030504040204" pitchFamily="34" charset="-120"/>
                <a:ea typeface="微軟正黑體" panose="020B0604030504040204" pitchFamily="34" charset="-120"/>
                <a:cs typeface="Calibri"/>
              </a:rPr>
              <a:t>(F)</a:t>
            </a:r>
            <a:r>
              <a:rPr lang="zh-TW" altLang="en-US" sz="1800" b="1">
                <a:latin typeface="微軟正黑體" panose="020B0604030504040204" pitchFamily="34" charset="-120"/>
                <a:ea typeface="微軟正黑體" panose="020B0604030504040204" pitchFamily="34" charset="-120"/>
                <a:cs typeface="Calibri"/>
              </a:rPr>
              <a:t>、桃園</a:t>
            </a:r>
            <a:r>
              <a:rPr lang="en-US" altLang="zh-TW" sz="1800" b="1">
                <a:latin typeface="微軟正黑體" panose="020B0604030504040204" pitchFamily="34" charset="-120"/>
                <a:ea typeface="微軟正黑體" panose="020B0604030504040204" pitchFamily="34" charset="-120"/>
                <a:cs typeface="Calibri"/>
              </a:rPr>
              <a:t>(H)</a:t>
            </a:r>
            <a:endParaRPr lang="zh-TW" altLang="en-US"/>
          </a:p>
        </p:txBody>
      </p:sp>
    </p:spTree>
    <p:extLst>
      <p:ext uri="{BB962C8B-B14F-4D97-AF65-F5344CB8AC3E}">
        <p14:creationId xmlns:p14="http://schemas.microsoft.com/office/powerpoint/2010/main" val="2869269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1158867" y="595133"/>
            <a:ext cx="7620000" cy="914400"/>
          </a:xfrm>
          <a:prstGeom prst="rect">
            <a:avLst/>
          </a:prstGeom>
        </p:spPr>
        <p:txBody>
          <a:bodyPr spcFirstLastPara="1" wrap="square" lIns="121900" tIns="121900" rIns="121900" bIns="121900" anchor="b" anchorCtr="0">
            <a:noAutofit/>
          </a:bodyPr>
          <a:lstStyle/>
          <a:p>
            <a:r>
              <a:rPr lang="en-US" sz="4267"/>
              <a:t>Importance</a:t>
            </a:r>
            <a:r>
              <a:rPr lang="zh-TW" altLang="en-US" sz="4267"/>
              <a:t> </a:t>
            </a:r>
            <a:r>
              <a:rPr lang="en-US" sz="4267"/>
              <a:t>&amp;</a:t>
            </a:r>
            <a:r>
              <a:rPr lang="zh-TW" altLang="en-US" sz="4267"/>
              <a:t> </a:t>
            </a:r>
            <a:r>
              <a:rPr lang="en-US" sz="4267"/>
              <a:t>Novelty</a:t>
            </a:r>
            <a:endParaRPr sz="4267"/>
          </a:p>
        </p:txBody>
      </p:sp>
      <p:sp>
        <p:nvSpPr>
          <p:cNvPr id="105" name="Google Shape;105;p17"/>
          <p:cNvSpPr txBox="1">
            <a:spLocks noGrp="1"/>
          </p:cNvSpPr>
          <p:nvPr>
            <p:ph type="body" idx="1"/>
          </p:nvPr>
        </p:nvSpPr>
        <p:spPr>
          <a:xfrm>
            <a:off x="1171129" y="1509533"/>
            <a:ext cx="9753600" cy="4798399"/>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latin typeface="Arial" panose="020B0604020202020204" pitchFamily="34" charset="0"/>
                <a:ea typeface="Taipei Sans TC Beta" pitchFamily="2" charset="-120"/>
                <a:cs typeface="Arial" panose="020B0604020202020204" pitchFamily="34" charset="0"/>
              </a:rPr>
              <a:t>Importance:</a:t>
            </a:r>
          </a:p>
          <a:p>
            <a:pPr marL="304792" lvl="1" indent="-304792">
              <a:buSzPct val="80000"/>
              <a:buFont typeface="+mj-lt"/>
              <a:buAutoNum type="arabicPeriod"/>
            </a:pPr>
            <a:r>
              <a:rPr lang="en-US" altLang="zh-TW" sz="1800">
                <a:latin typeface="Arial" panose="020B0604020202020204" pitchFamily="34" charset="0"/>
                <a:cs typeface="Arial" panose="020B0604020202020204" pitchFamily="34" charset="0"/>
              </a:rPr>
              <a:t>Comprehensive Market Understanding: </a:t>
            </a:r>
          </a:p>
          <a:p>
            <a:pPr marL="914377" lvl="3" indent="-304792">
              <a:buSzPct val="80000"/>
              <a:buFont typeface="Arial" panose="020B0604020202020204" pitchFamily="34" charset="0"/>
              <a:buChar char="•"/>
            </a:pPr>
            <a:r>
              <a:rPr lang="en-US" altLang="zh-TW" sz="1800">
                <a:latin typeface="Arial" panose="020B0604020202020204" pitchFamily="34" charset="0"/>
                <a:cs typeface="Arial" panose="020B0604020202020204" pitchFamily="34" charset="0"/>
              </a:rPr>
              <a:t>Know </a:t>
            </a:r>
            <a:r>
              <a:rPr lang="en-US" altLang="zh-TW" sz="1800" u="sng">
                <a:solidFill>
                  <a:srgbClr val="FF0000"/>
                </a:solidFill>
                <a:latin typeface="Arial" panose="020B0604020202020204" pitchFamily="34" charset="0"/>
                <a:cs typeface="Arial" panose="020B0604020202020204" pitchFamily="34" charset="0"/>
              </a:rPr>
              <a:t>real estate transaction data </a:t>
            </a:r>
            <a:endParaRPr lang="en-US" altLang="zh-TW" sz="1800">
              <a:latin typeface="Arial" panose="020B0604020202020204" pitchFamily="34" charset="0"/>
              <a:cs typeface="Arial" panose="020B0604020202020204" pitchFamily="34" charset="0"/>
            </a:endParaRPr>
          </a:p>
          <a:p>
            <a:pPr marL="914377" lvl="3" indent="-304792">
              <a:buSzPct val="80000"/>
              <a:buFont typeface="Arial" panose="020B0604020202020204" pitchFamily="34" charset="0"/>
              <a:buChar char="•"/>
            </a:pPr>
            <a:r>
              <a:rPr lang="en-US" altLang="zh-TW" sz="1800">
                <a:latin typeface="Arial" panose="020B0604020202020204" pitchFamily="34" charset="0"/>
                <a:cs typeface="Arial" panose="020B0604020202020204" pitchFamily="34" charset="0"/>
              </a:rPr>
              <a:t>Know </a:t>
            </a:r>
            <a:r>
              <a:rPr lang="en-US" altLang="zh-TW" sz="1800" u="sng">
                <a:solidFill>
                  <a:srgbClr val="FF0000"/>
                </a:solidFill>
                <a:latin typeface="Arial" panose="020B0604020202020204" pitchFamily="34" charset="0"/>
                <a:cs typeface="Arial" panose="020B0604020202020204" pitchFamily="34" charset="0"/>
              </a:rPr>
              <a:t>real estate investment trust (REIT) information</a:t>
            </a:r>
            <a:endParaRPr lang="en-US" altLang="zh-TW" sz="1800">
              <a:latin typeface="Arial" panose="020B0604020202020204" pitchFamily="34" charset="0"/>
              <a:cs typeface="Arial" panose="020B0604020202020204" pitchFamily="34" charset="0"/>
            </a:endParaRPr>
          </a:p>
          <a:p>
            <a:pPr marL="914377" lvl="3" indent="-304792">
              <a:buSzPct val="80000"/>
              <a:buFont typeface="Arial" panose="020B0604020202020204" pitchFamily="34" charset="0"/>
              <a:buChar char="•"/>
            </a:pPr>
            <a:r>
              <a:rPr lang="en-US" altLang="zh-TW" sz="1800">
                <a:latin typeface="Arial" panose="020B0604020202020204" pitchFamily="34" charset="0"/>
                <a:cs typeface="Arial" panose="020B0604020202020204" pitchFamily="34" charset="0"/>
              </a:rPr>
              <a:t>Find relationships between both market</a:t>
            </a:r>
          </a:p>
          <a:p>
            <a:pPr marL="304792" lvl="1" indent="-304792">
              <a:buSzPct val="80000"/>
              <a:buFont typeface="+mj-lt"/>
              <a:buAutoNum type="arabicPeriod"/>
            </a:pPr>
            <a:r>
              <a:rPr lang="en-US" altLang="zh-TW" sz="1800">
                <a:latin typeface="Arial" panose="020B0604020202020204" pitchFamily="34" charset="0"/>
                <a:cs typeface="Arial" panose="020B0604020202020204" pitchFamily="34" charset="0"/>
              </a:rPr>
              <a:t>Multidimensional Analysis</a:t>
            </a:r>
          </a:p>
          <a:p>
            <a:pPr marL="914377" lvl="3" indent="-304792">
              <a:buSzPct val="80000"/>
              <a:buFont typeface="Arial" panose="020B0604020202020204" pitchFamily="34" charset="0"/>
              <a:buChar char="•"/>
            </a:pPr>
            <a:r>
              <a:rPr lang="en-US" altLang="zh-TW" sz="1800" u="sng">
                <a:solidFill>
                  <a:srgbClr val="FF0000"/>
                </a:solidFill>
                <a:latin typeface="Arial" panose="020B0604020202020204" pitchFamily="34" charset="0"/>
                <a:cs typeface="Arial" panose="020B0604020202020204" pitchFamily="34" charset="0"/>
              </a:rPr>
              <a:t>Machine learning </a:t>
            </a:r>
            <a:r>
              <a:rPr lang="en-US" altLang="zh-TW" sz="1800">
                <a:latin typeface="Arial" panose="020B0604020202020204" pitchFamily="34" charset="0"/>
                <a:cs typeface="Arial" panose="020B0604020202020204" pitchFamily="34" charset="0"/>
              </a:rPr>
              <a:t>can be employed to analyze this data </a:t>
            </a:r>
          </a:p>
          <a:p>
            <a:pPr marL="914377" lvl="3" indent="-304792">
              <a:buSzPct val="80000"/>
              <a:buFont typeface="Arial" panose="020B0604020202020204" pitchFamily="34" charset="0"/>
              <a:buChar char="•"/>
            </a:pPr>
            <a:r>
              <a:rPr lang="en-US" altLang="zh-TW" sz="1800" u="sng">
                <a:solidFill>
                  <a:srgbClr val="FF0000"/>
                </a:solidFill>
                <a:latin typeface="Arial" panose="020B0604020202020204" pitchFamily="34" charset="0"/>
                <a:cs typeface="Arial" panose="020B0604020202020204" pitchFamily="34" charset="0"/>
              </a:rPr>
              <a:t>Evaluate market conditions</a:t>
            </a:r>
            <a:r>
              <a:rPr lang="en-US" altLang="zh-TW" sz="1800">
                <a:latin typeface="Arial" panose="020B0604020202020204" pitchFamily="34" charset="0"/>
                <a:cs typeface="Arial" panose="020B0604020202020204" pitchFamily="34" charset="0"/>
              </a:rPr>
              <a:t> from multiple dimensions</a:t>
            </a:r>
          </a:p>
          <a:p>
            <a:pPr marL="914377" lvl="3" indent="-304792">
              <a:buSzPct val="80000"/>
              <a:buFont typeface="Arial" panose="020B0604020202020204" pitchFamily="34" charset="0"/>
              <a:buChar char="•"/>
            </a:pPr>
            <a:r>
              <a:rPr lang="en-US" altLang="zh-TW" sz="1800">
                <a:latin typeface="Arial" panose="020B0604020202020204" pitchFamily="34" charset="0"/>
                <a:cs typeface="Arial" panose="020B0604020202020204" pitchFamily="34" charset="0"/>
              </a:rPr>
              <a:t>Provide investment indicators </a:t>
            </a:r>
            <a:endParaRPr lang="en-US" altLang="zh-TW" sz="1800" b="1">
              <a:latin typeface="Arial" panose="020B0604020202020204" pitchFamily="34" charset="0"/>
              <a:ea typeface="Taipei Sans TC Beta" pitchFamily="2" charset="-120"/>
              <a:cs typeface="Arial" panose="020B0604020202020204" pitchFamily="34" charset="0"/>
            </a:endParaRPr>
          </a:p>
          <a:p>
            <a:pPr marL="0" indent="0">
              <a:spcBef>
                <a:spcPts val="0"/>
              </a:spcBef>
              <a:buNone/>
            </a:pPr>
            <a:r>
              <a:rPr lang="en-US" altLang="zh-TW" b="1">
                <a:latin typeface="Arial" panose="020B0604020202020204" pitchFamily="34" charset="0"/>
                <a:ea typeface="Taipei Sans TC Beta" pitchFamily="2" charset="-120"/>
                <a:cs typeface="Arial" panose="020B0604020202020204" pitchFamily="34" charset="0"/>
              </a:rPr>
              <a:t>Novelty:</a:t>
            </a:r>
            <a:endParaRPr lang="zh-TW" altLang="en-US" b="1">
              <a:latin typeface="Arial" panose="020B0604020202020204" pitchFamily="34" charset="0"/>
              <a:ea typeface="Taipei Sans TC Beta" pitchFamily="2" charset="-120"/>
              <a:cs typeface="Arial" panose="020B0604020202020204" pitchFamily="34" charset="0"/>
            </a:endParaRPr>
          </a:p>
          <a:p>
            <a:pPr marL="304792" lvl="1" indent="-304792">
              <a:buSzPct val="80000"/>
              <a:buFont typeface="+mj-lt"/>
              <a:buAutoNum type="arabicPeriod"/>
            </a:pPr>
            <a:r>
              <a:rPr lang="en-US" altLang="zh-TW" sz="1800">
                <a:latin typeface="Arial" panose="020B0604020202020204" pitchFamily="34" charset="0"/>
                <a:cs typeface="Arial" panose="020B0604020202020204" pitchFamily="34" charset="0"/>
              </a:rPr>
              <a:t>Real-Time Monitoring and Decision Support:</a:t>
            </a:r>
          </a:p>
          <a:p>
            <a:pPr marL="914377" lvl="3" indent="-304792">
              <a:buSzPct val="80000"/>
              <a:buFont typeface="Arial" panose="020B0604020202020204" pitchFamily="34" charset="0"/>
              <a:buChar char="•"/>
            </a:pPr>
            <a:r>
              <a:rPr lang="en-US" altLang="zh-TW" sz="1800" u="sng">
                <a:solidFill>
                  <a:srgbClr val="FF0000"/>
                </a:solidFill>
                <a:latin typeface="Arial" panose="020B0604020202020204" pitchFamily="34" charset="0"/>
                <a:cs typeface="Arial" panose="020B0604020202020204" pitchFamily="34" charset="0"/>
              </a:rPr>
              <a:t>Using machine learning technology</a:t>
            </a:r>
            <a:r>
              <a:rPr lang="en-US" altLang="zh-TW" sz="1800">
                <a:latin typeface="Arial" panose="020B0604020202020204" pitchFamily="34" charset="0"/>
                <a:cs typeface="Arial" panose="020B0604020202020204" pitchFamily="34" charset="0"/>
              </a:rPr>
              <a:t>, you can achieve real-time monitoring </a:t>
            </a:r>
          </a:p>
          <a:p>
            <a:pPr marL="914377" lvl="3" indent="-304792">
              <a:buSzPct val="80000"/>
              <a:buFont typeface="Arial" panose="020B0604020202020204" pitchFamily="34" charset="0"/>
              <a:buChar char="•"/>
            </a:pPr>
            <a:r>
              <a:rPr lang="en-US" altLang="zh-TW" sz="1800">
                <a:latin typeface="Arial" panose="020B0604020202020204" pitchFamily="34" charset="0"/>
                <a:cs typeface="Arial" panose="020B0604020202020204" pitchFamily="34" charset="0"/>
              </a:rPr>
              <a:t>Helping investors adjust their investment strategies more quickly.</a:t>
            </a:r>
          </a:p>
          <a:p>
            <a:pPr marL="304792" lvl="1" indent="-304792">
              <a:buSzPct val="80000"/>
              <a:buFont typeface="+mj-lt"/>
              <a:buAutoNum type="arabicPeriod"/>
            </a:pPr>
            <a:r>
              <a:rPr lang="en-US" altLang="zh-TW" sz="1800">
                <a:latin typeface="Arial" panose="020B0604020202020204" pitchFamily="34" charset="0"/>
                <a:cs typeface="Arial" panose="020B0604020202020204" pitchFamily="34" charset="0"/>
              </a:rPr>
              <a:t>Risk Management and Opportunity Identification: </a:t>
            </a:r>
          </a:p>
          <a:p>
            <a:pPr marL="914377" lvl="3" indent="-304792">
              <a:buSzPct val="80000"/>
              <a:buFont typeface="Arial" panose="020B0604020202020204" pitchFamily="34" charset="0"/>
              <a:buChar char="•"/>
            </a:pPr>
            <a:r>
              <a:rPr lang="en-US" altLang="zh-TW" sz="1800">
                <a:latin typeface="Arial" panose="020B0604020202020204" pitchFamily="34" charset="0"/>
                <a:cs typeface="Arial" panose="020B0604020202020204" pitchFamily="34" charset="0"/>
              </a:rPr>
              <a:t>Machine learning can assist in identifying </a:t>
            </a:r>
            <a:r>
              <a:rPr lang="en-US" altLang="zh-TW" sz="1800" u="sng">
                <a:solidFill>
                  <a:srgbClr val="FF0000"/>
                </a:solidFill>
                <a:latin typeface="Arial" panose="020B0604020202020204" pitchFamily="34" charset="0"/>
                <a:cs typeface="Arial" panose="020B0604020202020204" pitchFamily="34" charset="0"/>
              </a:rPr>
              <a:t>potential risks</a:t>
            </a:r>
          </a:p>
          <a:p>
            <a:pPr marL="914377" lvl="3" indent="-304792">
              <a:buSzPct val="80000"/>
              <a:buFont typeface="Arial" panose="020B0604020202020204" pitchFamily="34" charset="0"/>
              <a:buChar char="•"/>
            </a:pPr>
            <a:r>
              <a:rPr lang="en-US" altLang="zh-TW" sz="1800" u="sng">
                <a:latin typeface="Arial" panose="020B0604020202020204" pitchFamily="34" charset="0"/>
                <a:cs typeface="Arial" panose="020B0604020202020204" pitchFamily="34" charset="0"/>
              </a:rPr>
              <a:t>This contributes to the development of more effective for </a:t>
            </a:r>
            <a:r>
              <a:rPr lang="en-US" altLang="zh-TW" sz="1800" u="sng">
                <a:solidFill>
                  <a:srgbClr val="FF0000"/>
                </a:solidFill>
                <a:latin typeface="Arial" panose="020B0604020202020204" pitchFamily="34" charset="0"/>
                <a:cs typeface="Arial" panose="020B0604020202020204" pitchFamily="34" charset="0"/>
              </a:rPr>
              <a:t>portfolio optimization</a:t>
            </a:r>
            <a:r>
              <a:rPr lang="en-US" altLang="zh-TW" sz="1800">
                <a:latin typeface="Arial" panose="020B0604020202020204" pitchFamily="34" charset="0"/>
                <a:cs typeface="Arial" panose="020B0604020202020204" pitchFamily="34" charset="0"/>
              </a:rPr>
              <a:t>.</a:t>
            </a:r>
            <a:endParaRPr lang="en-US" sz="1800"/>
          </a:p>
        </p:txBody>
      </p:sp>
      <p:grpSp>
        <p:nvGrpSpPr>
          <p:cNvPr id="106" name="Google Shape;106;p17"/>
          <p:cNvGrpSpPr/>
          <p:nvPr/>
        </p:nvGrpSpPr>
        <p:grpSpPr>
          <a:xfrm>
            <a:off x="10021495" y="948935"/>
            <a:ext cx="1204579" cy="1204579"/>
            <a:chOff x="2594325" y="1627175"/>
            <a:chExt cx="440850" cy="440850"/>
          </a:xfrm>
        </p:grpSpPr>
        <p:sp>
          <p:nvSpPr>
            <p:cNvPr id="107" name="Google Shape;107;p1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10" name="Google Shape;110;p17"/>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3</a:t>
            </a:fld>
            <a:endParaRPr/>
          </a:p>
        </p:txBody>
      </p:sp>
    </p:spTree>
    <p:extLst>
      <p:ext uri="{BB962C8B-B14F-4D97-AF65-F5344CB8AC3E}">
        <p14:creationId xmlns:p14="http://schemas.microsoft.com/office/powerpoint/2010/main" val="1035613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16BB689-DAF1-1879-FE2B-2352A545DB59}"/>
              </a:ext>
            </a:extLst>
          </p:cNvPr>
          <p:cNvSpPr>
            <a:spLocks noGrp="1"/>
          </p:cNvSpPr>
          <p:nvPr>
            <p:ph type="body" idx="1"/>
          </p:nvPr>
        </p:nvSpPr>
        <p:spPr>
          <a:xfrm>
            <a:off x="1120600" y="776594"/>
            <a:ext cx="9950800" cy="692800"/>
          </a:xfrm>
        </p:spPr>
        <p:txBody>
          <a:bodyPr/>
          <a:lstStyle/>
          <a:p>
            <a:pPr marL="0" indent="0"/>
            <a:r>
              <a:rPr lang="en-US" altLang="zh-TW" sz="3200" dirty="0">
                <a:latin typeface="微軟正黑體" panose="020B0604030504040204" pitchFamily="34" charset="-120"/>
                <a:ea typeface="微軟正黑體" panose="020B0604030504040204" pitchFamily="34" charset="-120"/>
              </a:rPr>
              <a:t>Data Preprocessing</a:t>
            </a:r>
          </a:p>
        </p:txBody>
      </p:sp>
      <p:sp>
        <p:nvSpPr>
          <p:cNvPr id="3" name="投影片編號版面配置區 2">
            <a:extLst>
              <a:ext uri="{FF2B5EF4-FFF2-40B4-BE49-F238E27FC236}">
                <a16:creationId xmlns:a16="http://schemas.microsoft.com/office/drawing/2014/main" id="{EE5BF4ED-ECCD-65F5-6F66-5526A9B1731F}"/>
              </a:ext>
            </a:extLst>
          </p:cNvPr>
          <p:cNvSpPr>
            <a:spLocks noGrp="1"/>
          </p:cNvSpPr>
          <p:nvPr>
            <p:ph type="sldNum" idx="12"/>
          </p:nvPr>
        </p:nvSpPr>
        <p:spPr/>
        <p:txBody>
          <a:bodyPr/>
          <a:lstStyle/>
          <a:p>
            <a:fld id="{00000000-1234-1234-1234-123412341234}" type="slidenum">
              <a:rPr lang="en" smtClean="0"/>
              <a:pPr/>
              <a:t>30</a:t>
            </a:fld>
            <a:endParaRPr lang="en"/>
          </a:p>
        </p:txBody>
      </p:sp>
      <p:sp>
        <p:nvSpPr>
          <p:cNvPr id="5" name="文字方塊 4">
            <a:extLst>
              <a:ext uri="{FF2B5EF4-FFF2-40B4-BE49-F238E27FC236}">
                <a16:creationId xmlns:a16="http://schemas.microsoft.com/office/drawing/2014/main" id="{E7F3CCA8-960F-C12D-6740-76E1DCE2DD33}"/>
              </a:ext>
            </a:extLst>
          </p:cNvPr>
          <p:cNvSpPr txBox="1"/>
          <p:nvPr/>
        </p:nvSpPr>
        <p:spPr>
          <a:xfrm>
            <a:off x="1280736" y="1582340"/>
            <a:ext cx="9630527" cy="3416320"/>
          </a:xfrm>
          <a:prstGeom prst="rect">
            <a:avLst/>
          </a:prstGeom>
          <a:noFill/>
        </p:spPr>
        <p:txBody>
          <a:bodyPr wrap="square">
            <a:spAutoFit/>
          </a:bodyPr>
          <a:lstStyle/>
          <a:p>
            <a:pPr algn="l"/>
            <a:r>
              <a:rPr lang="zh-TW" altLang="en-US" b="1" i="0" dirty="0">
                <a:effectLst/>
                <a:latin typeface="Microsoft JhengHei" panose="020B0604030504040204" pitchFamily="34" charset="-120"/>
                <a:ea typeface="Microsoft JhengHei" panose="020B0604030504040204" pitchFamily="34" charset="-120"/>
              </a:rPr>
              <a:t>移除問題很大的欄位</a:t>
            </a:r>
            <a:endParaRPr lang="en-US" altLang="zh-TW" b="1" i="0" dirty="0">
              <a:effectLst/>
              <a:latin typeface="Microsoft JhengHei" panose="020B0604030504040204" pitchFamily="34" charset="-120"/>
              <a:ea typeface="Microsoft JhengHei" panose="020B0604030504040204" pitchFamily="34" charset="-120"/>
            </a:endParaRP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移除屋齡和建造日期為空的資料：移除 </a:t>
            </a:r>
            <a:r>
              <a:rPr lang="en-US" altLang="zh-TW" b="0" i="0" dirty="0">
                <a:effectLst/>
                <a:latin typeface="Microsoft JhengHei" panose="020B0604030504040204" pitchFamily="34" charset="-120"/>
                <a:ea typeface="Microsoft JhengHei" panose="020B0604030504040204" pitchFamily="34" charset="-120"/>
              </a:rPr>
              <a:t>467,890 </a:t>
            </a:r>
            <a:r>
              <a:rPr lang="zh-TW" altLang="en-US" b="0" i="0" dirty="0">
                <a:effectLst/>
                <a:latin typeface="Microsoft JhengHei" panose="020B0604030504040204" pitchFamily="34" charset="-120"/>
                <a:ea typeface="Microsoft JhengHei" panose="020B0604030504040204" pitchFamily="34" charset="-120"/>
              </a:rPr>
              <a:t>筆。</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移除交易標的為車位資料的記錄：移除 </a:t>
            </a:r>
            <a:r>
              <a:rPr lang="en-US" altLang="zh-TW" b="0" i="0" dirty="0">
                <a:effectLst/>
                <a:latin typeface="Microsoft JhengHei" panose="020B0604030504040204" pitchFamily="34" charset="-120"/>
                <a:ea typeface="Microsoft JhengHei" panose="020B0604030504040204" pitchFamily="34" charset="-120"/>
              </a:rPr>
              <a:t>6,049 </a:t>
            </a:r>
            <a:r>
              <a:rPr lang="zh-TW" altLang="en-US" b="0" i="0" dirty="0">
                <a:effectLst/>
                <a:latin typeface="Microsoft JhengHei" panose="020B0604030504040204" pitchFamily="34" charset="-120"/>
                <a:ea typeface="Microsoft JhengHei" panose="020B0604030504040204" pitchFamily="34" charset="-120"/>
              </a:rPr>
              <a:t>筆。</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移除交易標的為土地資料的記錄：移除 </a:t>
            </a:r>
            <a:r>
              <a:rPr lang="en-US" altLang="zh-TW" b="0" i="0" dirty="0">
                <a:effectLst/>
                <a:latin typeface="Microsoft JhengHei" panose="020B0604030504040204" pitchFamily="34" charset="-120"/>
                <a:ea typeface="Microsoft JhengHei" panose="020B0604030504040204" pitchFamily="34" charset="-120"/>
              </a:rPr>
              <a:t>168 </a:t>
            </a:r>
            <a:r>
              <a:rPr lang="zh-TW" altLang="en-US" b="0" i="0" dirty="0">
                <a:effectLst/>
                <a:latin typeface="Microsoft JhengHei" panose="020B0604030504040204" pitchFamily="34" charset="-120"/>
                <a:ea typeface="Microsoft JhengHei" panose="020B0604030504040204" pitchFamily="34" charset="-120"/>
              </a:rPr>
              <a:t>筆。</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移除非都市土地使用分區為空的資料：移除 </a:t>
            </a:r>
            <a:r>
              <a:rPr lang="en-US" altLang="zh-TW" b="0" i="0" dirty="0">
                <a:effectLst/>
                <a:latin typeface="Microsoft JhengHei" panose="020B0604030504040204" pitchFamily="34" charset="-120"/>
                <a:ea typeface="Microsoft JhengHei" panose="020B0604030504040204" pitchFamily="34" charset="-120"/>
              </a:rPr>
              <a:t>34,484 </a:t>
            </a:r>
            <a:r>
              <a:rPr lang="zh-TW" altLang="en-US" b="0" i="0" dirty="0">
                <a:effectLst/>
                <a:latin typeface="Microsoft JhengHei" panose="020B0604030504040204" pitchFamily="34" charset="-120"/>
                <a:ea typeface="Microsoft JhengHei" panose="020B0604030504040204" pitchFamily="34" charset="-120"/>
              </a:rPr>
              <a:t>筆。</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移除非都市土地使用分區相關的變數：由於</a:t>
            </a:r>
            <a:r>
              <a:rPr lang="en-US" altLang="zh-TW" dirty="0">
                <a:latin typeface="Microsoft JhengHei" panose="020B0604030504040204" pitchFamily="34" charset="-120"/>
                <a:ea typeface="Microsoft JhengHei" panose="020B0604030504040204" pitchFamily="34" charset="-120"/>
              </a:rPr>
              <a:t>4.</a:t>
            </a:r>
            <a:r>
              <a:rPr lang="zh-TW" altLang="en-US" b="0" i="0" dirty="0">
                <a:effectLst/>
                <a:latin typeface="Microsoft JhengHei" panose="020B0604030504040204" pitchFamily="34" charset="-120"/>
                <a:ea typeface="Microsoft JhengHei" panose="020B0604030504040204" pitchFamily="34" charset="-120"/>
              </a:rPr>
              <a:t>已移除，所以剩下的全部都是遺失值。</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移除備註資訊：移除備註資訊，因為原因太廣，不利於建模。</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移除</a:t>
            </a:r>
            <a:r>
              <a:rPr lang="en-US" altLang="zh-TW" b="0" i="0" dirty="0" err="1">
                <a:effectLst/>
                <a:latin typeface="Microsoft JhengHei" panose="020B0604030504040204" pitchFamily="34" charset="-120"/>
                <a:ea typeface="Microsoft JhengHei" panose="020B0604030504040204" pitchFamily="34" charset="-120"/>
              </a:rPr>
              <a:t>abnorm_prc</a:t>
            </a:r>
            <a:r>
              <a:rPr lang="zh-TW" altLang="en-US" b="0" i="0" dirty="0">
                <a:effectLst/>
                <a:latin typeface="Microsoft JhengHei" panose="020B0604030504040204" pitchFamily="34" charset="-120"/>
                <a:ea typeface="Microsoft JhengHei" panose="020B0604030504040204" pitchFamily="34" charset="-120"/>
              </a:rPr>
              <a:t>欄位：移除 </a:t>
            </a:r>
            <a:r>
              <a:rPr lang="en-US" altLang="zh-TW" b="0" i="0" dirty="0">
                <a:effectLst/>
                <a:latin typeface="Microsoft JhengHei" panose="020B0604030504040204" pitchFamily="34" charset="-120"/>
                <a:ea typeface="Microsoft JhengHei" panose="020B0604030504040204" pitchFamily="34" charset="-120"/>
              </a:rPr>
              <a:t>116 </a:t>
            </a:r>
            <a:r>
              <a:rPr lang="zh-TW" altLang="en-US" b="0" i="0" dirty="0">
                <a:effectLst/>
                <a:latin typeface="Microsoft JhengHei" panose="020B0604030504040204" pitchFamily="34" charset="-120"/>
                <a:ea typeface="Microsoft JhengHei" panose="020B0604030504040204" pitchFamily="34" charset="-120"/>
              </a:rPr>
              <a:t>筆，因為不知道總價格的資料。</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移除</a:t>
            </a:r>
            <a:r>
              <a:rPr lang="en-US" altLang="zh-TW" b="0" i="0" dirty="0" err="1">
                <a:effectLst/>
                <a:latin typeface="Microsoft JhengHei" panose="020B0604030504040204" pitchFamily="34" charset="-120"/>
                <a:ea typeface="Microsoft JhengHei" panose="020B0604030504040204" pitchFamily="34" charset="-120"/>
              </a:rPr>
              <a:t>abnorm_td</a:t>
            </a:r>
            <a:r>
              <a:rPr lang="zh-TW" altLang="en-US" b="0" i="0" dirty="0">
                <a:effectLst/>
                <a:latin typeface="Microsoft JhengHei" panose="020B0604030504040204" pitchFamily="34" charset="-120"/>
                <a:ea typeface="Microsoft JhengHei" panose="020B0604030504040204" pitchFamily="34" charset="-120"/>
              </a:rPr>
              <a:t>欄位：由於全部的交易日期都正常，移除</a:t>
            </a:r>
            <a:r>
              <a:rPr lang="en-US" altLang="zh-TW" b="0" i="0" dirty="0" err="1">
                <a:effectLst/>
                <a:latin typeface="Microsoft JhengHei" panose="020B0604030504040204" pitchFamily="34" charset="-120"/>
                <a:ea typeface="Microsoft JhengHei" panose="020B0604030504040204" pitchFamily="34" charset="-120"/>
              </a:rPr>
              <a:t>abnorm_td</a:t>
            </a:r>
            <a:r>
              <a:rPr lang="zh-TW" altLang="en-US" b="0" i="0" dirty="0">
                <a:effectLst/>
                <a:latin typeface="Microsoft JhengHei" panose="020B0604030504040204" pitchFamily="34" charset="-120"/>
                <a:ea typeface="Microsoft JhengHei" panose="020B0604030504040204" pitchFamily="34" charset="-120"/>
              </a:rPr>
              <a:t>欄位。</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移除</a:t>
            </a:r>
            <a:r>
              <a:rPr lang="en-US" altLang="zh-TW" b="0" i="0" dirty="0" err="1">
                <a:effectLst/>
                <a:latin typeface="Microsoft JhengHei" panose="020B0604030504040204" pitchFamily="34" charset="-120"/>
                <a:ea typeface="Microsoft JhengHei" panose="020B0604030504040204" pitchFamily="34" charset="-120"/>
              </a:rPr>
              <a:t>abnorm_loc</a:t>
            </a:r>
            <a:r>
              <a:rPr lang="zh-TW" altLang="en-US" b="0" i="0" dirty="0">
                <a:effectLst/>
                <a:latin typeface="Microsoft JhengHei" panose="020B0604030504040204" pitchFamily="34" charset="-120"/>
                <a:ea typeface="Microsoft JhengHei" panose="020B0604030504040204" pitchFamily="34" charset="-120"/>
              </a:rPr>
              <a:t>欄位：移除 </a:t>
            </a:r>
            <a:r>
              <a:rPr lang="en-US" altLang="zh-TW" b="0" i="0" dirty="0">
                <a:effectLst/>
                <a:latin typeface="Microsoft JhengHei" panose="020B0604030504040204" pitchFamily="34" charset="-120"/>
                <a:ea typeface="Microsoft JhengHei" panose="020B0604030504040204" pitchFamily="34" charset="-120"/>
              </a:rPr>
              <a:t>4,270 </a:t>
            </a:r>
            <a:r>
              <a:rPr lang="zh-TW" altLang="en-US" b="0" i="0" dirty="0">
                <a:effectLst/>
                <a:latin typeface="Microsoft JhengHei" panose="020B0604030504040204" pitchFamily="34" charset="-120"/>
                <a:ea typeface="Microsoft JhengHei" panose="020B0604030504040204" pitchFamily="34" charset="-120"/>
              </a:rPr>
              <a:t>筆，因為不知道地址的資料。</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移除</a:t>
            </a:r>
            <a:r>
              <a:rPr lang="en-US" altLang="zh-TW" b="0" i="0" dirty="0" err="1">
                <a:effectLst/>
                <a:latin typeface="Microsoft JhengHei" panose="020B0604030504040204" pitchFamily="34" charset="-120"/>
                <a:ea typeface="Microsoft JhengHei" panose="020B0604030504040204" pitchFamily="34" charset="-120"/>
              </a:rPr>
              <a:t>tsign</a:t>
            </a:r>
            <a:r>
              <a:rPr lang="zh-TW" altLang="en-US" b="0" i="0" dirty="0">
                <a:effectLst/>
                <a:latin typeface="Microsoft JhengHei" panose="020B0604030504040204" pitchFamily="34" charset="-120"/>
                <a:ea typeface="Microsoft JhengHei" panose="020B0604030504040204" pitchFamily="34" charset="-120"/>
              </a:rPr>
              <a:t>欄位：移除 </a:t>
            </a:r>
            <a:r>
              <a:rPr lang="en-US" altLang="zh-TW" b="0" i="0" dirty="0">
                <a:effectLst/>
                <a:latin typeface="Microsoft JhengHei" panose="020B0604030504040204" pitchFamily="34" charset="-120"/>
                <a:ea typeface="Microsoft JhengHei" panose="020B0604030504040204" pitchFamily="34" charset="-120"/>
              </a:rPr>
              <a:t>2 </a:t>
            </a:r>
            <a:r>
              <a:rPr lang="zh-TW" altLang="en-US" b="0" i="0" dirty="0">
                <a:effectLst/>
                <a:latin typeface="Microsoft JhengHei" panose="020B0604030504040204" pitchFamily="34" charset="-120"/>
                <a:ea typeface="Microsoft JhengHei" panose="020B0604030504040204" pitchFamily="34" charset="-120"/>
              </a:rPr>
              <a:t>筆，因為不知道交易標的的資料。</a:t>
            </a:r>
            <a:endParaRPr lang="en-US" altLang="zh-TW" b="0" i="0" dirty="0">
              <a:effectLst/>
              <a:latin typeface="Microsoft JhengHei" panose="020B0604030504040204" pitchFamily="34" charset="-120"/>
              <a:ea typeface="Microsoft JhengHei" panose="020B0604030504040204" pitchFamily="34" charset="-120"/>
            </a:endParaRPr>
          </a:p>
          <a:p>
            <a:pPr algn="l">
              <a:buFont typeface="+mj-lt"/>
              <a:buAutoNum type="arabicPeriod"/>
            </a:pPr>
            <a:endParaRPr lang="en-US" altLang="zh-TW" b="0" i="0" dirty="0">
              <a:effectLst/>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018533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16BB689-DAF1-1879-FE2B-2352A545DB59}"/>
              </a:ext>
            </a:extLst>
          </p:cNvPr>
          <p:cNvSpPr>
            <a:spLocks noGrp="1"/>
          </p:cNvSpPr>
          <p:nvPr>
            <p:ph type="body" idx="1"/>
          </p:nvPr>
        </p:nvSpPr>
        <p:spPr>
          <a:xfrm>
            <a:off x="1120600" y="776594"/>
            <a:ext cx="9950800" cy="692800"/>
          </a:xfrm>
        </p:spPr>
        <p:txBody>
          <a:bodyPr/>
          <a:lstStyle/>
          <a:p>
            <a:pPr marL="0" indent="0"/>
            <a:r>
              <a:rPr lang="en-US" altLang="zh-TW" sz="3200" dirty="0">
                <a:latin typeface="微軟正黑體" panose="020B0604030504040204" pitchFamily="34" charset="-120"/>
                <a:ea typeface="微軟正黑體" panose="020B0604030504040204" pitchFamily="34" charset="-120"/>
              </a:rPr>
              <a:t>Data Preprocessing</a:t>
            </a:r>
          </a:p>
        </p:txBody>
      </p:sp>
      <p:sp>
        <p:nvSpPr>
          <p:cNvPr id="3" name="投影片編號版面配置區 2">
            <a:extLst>
              <a:ext uri="{FF2B5EF4-FFF2-40B4-BE49-F238E27FC236}">
                <a16:creationId xmlns:a16="http://schemas.microsoft.com/office/drawing/2014/main" id="{EE5BF4ED-ECCD-65F5-6F66-5526A9B1731F}"/>
              </a:ext>
            </a:extLst>
          </p:cNvPr>
          <p:cNvSpPr>
            <a:spLocks noGrp="1"/>
          </p:cNvSpPr>
          <p:nvPr>
            <p:ph type="sldNum" idx="12"/>
          </p:nvPr>
        </p:nvSpPr>
        <p:spPr/>
        <p:txBody>
          <a:bodyPr/>
          <a:lstStyle/>
          <a:p>
            <a:fld id="{00000000-1234-1234-1234-123412341234}" type="slidenum">
              <a:rPr lang="en" smtClean="0"/>
              <a:pPr/>
              <a:t>31</a:t>
            </a:fld>
            <a:endParaRPr lang="en"/>
          </a:p>
        </p:txBody>
      </p:sp>
      <p:sp>
        <p:nvSpPr>
          <p:cNvPr id="5" name="文字方塊 4">
            <a:extLst>
              <a:ext uri="{FF2B5EF4-FFF2-40B4-BE49-F238E27FC236}">
                <a16:creationId xmlns:a16="http://schemas.microsoft.com/office/drawing/2014/main" id="{E7F3CCA8-960F-C12D-6740-76E1DCE2DD33}"/>
              </a:ext>
            </a:extLst>
          </p:cNvPr>
          <p:cNvSpPr txBox="1"/>
          <p:nvPr/>
        </p:nvSpPr>
        <p:spPr>
          <a:xfrm>
            <a:off x="1280736" y="1582340"/>
            <a:ext cx="9630527" cy="1477328"/>
          </a:xfrm>
          <a:prstGeom prst="rect">
            <a:avLst/>
          </a:prstGeom>
          <a:noFill/>
        </p:spPr>
        <p:txBody>
          <a:bodyPr wrap="square">
            <a:spAutoFit/>
          </a:bodyPr>
          <a:lstStyle/>
          <a:p>
            <a:pPr algn="l"/>
            <a:r>
              <a:rPr lang="zh-TW" altLang="en-US" b="1" dirty="0">
                <a:latin typeface="Microsoft JhengHei" panose="020B0604030504040204" pitchFamily="34" charset="-120"/>
                <a:ea typeface="Microsoft JhengHei" panose="020B0604030504040204" pitchFamily="34" charset="-120"/>
              </a:rPr>
              <a:t>缺值填補</a:t>
            </a:r>
            <a:endParaRPr lang="zh-TW" altLang="en-US" b="1" i="0" dirty="0">
              <a:effectLst/>
              <a:latin typeface="Microsoft JhengHei" panose="020B0604030504040204" pitchFamily="34" charset="-120"/>
              <a:ea typeface="Microsoft JhengHei" panose="020B0604030504040204" pitchFamily="34" charset="-120"/>
            </a:endParaRP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將都市土地使用分區資訊中為空的資料設為</a:t>
            </a:r>
            <a:r>
              <a:rPr lang="zh-TW" altLang="en-US" b="0" i="0" u="sng" dirty="0">
                <a:effectLst/>
                <a:latin typeface="Microsoft JhengHei" panose="020B0604030504040204" pitchFamily="34" charset="-120"/>
                <a:ea typeface="Microsoft JhengHei" panose="020B0604030504040204" pitchFamily="34" charset="-120"/>
              </a:rPr>
              <a:t>其他或</a:t>
            </a:r>
            <a:r>
              <a:rPr lang="en-US" altLang="zh-TW" b="0" i="0" u="sng" dirty="0">
                <a:effectLst/>
                <a:latin typeface="Microsoft JhengHei" panose="020B0604030504040204" pitchFamily="34" charset="-120"/>
                <a:ea typeface="Microsoft JhengHei" panose="020B0604030504040204" pitchFamily="34" charset="-120"/>
              </a:rPr>
              <a:t>99</a:t>
            </a:r>
            <a:r>
              <a:rPr lang="zh-TW" altLang="en-US" b="0" i="0" dirty="0">
                <a:effectLst/>
                <a:latin typeface="Microsoft JhengHei" panose="020B0604030504040204" pitchFamily="34" charset="-120"/>
                <a:ea typeface="Microsoft JhengHei" panose="020B0604030504040204" pitchFamily="34" charset="-120"/>
              </a:rPr>
              <a:t>：共有 </a:t>
            </a:r>
            <a:r>
              <a:rPr lang="en-US" altLang="zh-TW" b="0" i="0" dirty="0">
                <a:effectLst/>
                <a:latin typeface="Microsoft JhengHei" panose="020B0604030504040204" pitchFamily="34" charset="-120"/>
                <a:ea typeface="Microsoft JhengHei" panose="020B0604030504040204" pitchFamily="34" charset="-120"/>
              </a:rPr>
              <a:t>5,982 </a:t>
            </a:r>
            <a:r>
              <a:rPr lang="zh-TW" altLang="en-US" b="0" i="0" dirty="0">
                <a:effectLst/>
                <a:latin typeface="Microsoft JhengHei" panose="020B0604030504040204" pitchFamily="34" charset="-120"/>
                <a:ea typeface="Microsoft JhengHei" panose="020B0604030504040204" pitchFamily="34" charset="-120"/>
              </a:rPr>
              <a:t>筆。</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將主要用途資訊中為空的資料設為</a:t>
            </a:r>
            <a:r>
              <a:rPr lang="zh-TW" altLang="en-US" b="0" i="0" u="sng" dirty="0">
                <a:effectLst/>
                <a:latin typeface="Microsoft JhengHei" panose="020B0604030504040204" pitchFamily="34" charset="-120"/>
                <a:ea typeface="Microsoft JhengHei" panose="020B0604030504040204" pitchFamily="34" charset="-120"/>
              </a:rPr>
              <a:t>其他或</a:t>
            </a:r>
            <a:r>
              <a:rPr lang="en-US" altLang="zh-TW" b="0" i="0" u="sng" dirty="0">
                <a:effectLst/>
                <a:latin typeface="Microsoft JhengHei" panose="020B0604030504040204" pitchFamily="34" charset="-120"/>
                <a:ea typeface="Microsoft JhengHei" panose="020B0604030504040204" pitchFamily="34" charset="-120"/>
              </a:rPr>
              <a:t>99</a:t>
            </a:r>
            <a:r>
              <a:rPr lang="zh-TW" altLang="en-US" b="0" i="0" dirty="0">
                <a:effectLst/>
                <a:latin typeface="Microsoft JhengHei" panose="020B0604030504040204" pitchFamily="34" charset="-120"/>
                <a:ea typeface="Microsoft JhengHei" panose="020B0604030504040204" pitchFamily="34" charset="-120"/>
              </a:rPr>
              <a:t>：共有 </a:t>
            </a:r>
            <a:r>
              <a:rPr lang="en-US" altLang="zh-TW" b="0" i="0" dirty="0">
                <a:effectLst/>
                <a:latin typeface="Microsoft JhengHei" panose="020B0604030504040204" pitchFamily="34" charset="-120"/>
                <a:ea typeface="Microsoft JhengHei" panose="020B0604030504040204" pitchFamily="34" charset="-120"/>
              </a:rPr>
              <a:t>18,830 </a:t>
            </a:r>
            <a:r>
              <a:rPr lang="zh-TW" altLang="en-US" b="0" i="0" dirty="0">
                <a:effectLst/>
                <a:latin typeface="Microsoft JhengHei" panose="020B0604030504040204" pitchFamily="34" charset="-120"/>
                <a:ea typeface="Microsoft JhengHei" panose="020B0604030504040204" pitchFamily="34" charset="-120"/>
              </a:rPr>
              <a:t>筆。</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將建材資訊中為空的資料設為</a:t>
            </a:r>
            <a:r>
              <a:rPr lang="zh-TW" altLang="en-US" b="0" i="0" u="sng" dirty="0">
                <a:effectLst/>
                <a:latin typeface="Microsoft JhengHei" panose="020B0604030504040204" pitchFamily="34" charset="-120"/>
                <a:ea typeface="Microsoft JhengHei" panose="020B0604030504040204" pitchFamily="34" charset="-120"/>
              </a:rPr>
              <a:t>其他或</a:t>
            </a:r>
            <a:r>
              <a:rPr lang="en-US" altLang="zh-TW" b="0" i="0" u="sng" dirty="0">
                <a:effectLst/>
                <a:latin typeface="Microsoft JhengHei" panose="020B0604030504040204" pitchFamily="34" charset="-120"/>
                <a:ea typeface="Microsoft JhengHei" panose="020B0604030504040204" pitchFamily="34" charset="-120"/>
              </a:rPr>
              <a:t>99</a:t>
            </a:r>
            <a:r>
              <a:rPr lang="zh-TW" altLang="en-US" b="0" i="0" dirty="0">
                <a:effectLst/>
                <a:latin typeface="Microsoft JhengHei" panose="020B0604030504040204" pitchFamily="34" charset="-120"/>
                <a:ea typeface="Microsoft JhengHei" panose="020B0604030504040204" pitchFamily="34" charset="-120"/>
              </a:rPr>
              <a:t>：共有 </a:t>
            </a:r>
            <a:r>
              <a:rPr lang="en-US" altLang="zh-TW" b="0" i="0" dirty="0">
                <a:effectLst/>
                <a:latin typeface="Microsoft JhengHei" panose="020B0604030504040204" pitchFamily="34" charset="-120"/>
                <a:ea typeface="Microsoft JhengHei" panose="020B0604030504040204" pitchFamily="34" charset="-120"/>
              </a:rPr>
              <a:t>109 </a:t>
            </a:r>
            <a:r>
              <a:rPr lang="zh-TW" altLang="en-US" b="0" i="0" dirty="0">
                <a:effectLst/>
                <a:latin typeface="Microsoft JhengHei" panose="020B0604030504040204" pitchFamily="34" charset="-120"/>
                <a:ea typeface="Microsoft JhengHei" panose="020B0604030504040204" pitchFamily="34" charset="-120"/>
              </a:rPr>
              <a:t>筆。</a:t>
            </a:r>
            <a:endParaRPr lang="en-US" altLang="zh-TW" b="0" i="0" dirty="0">
              <a:effectLst/>
              <a:latin typeface="Microsoft JhengHei" panose="020B0604030504040204" pitchFamily="34" charset="-120"/>
              <a:ea typeface="Microsoft JhengHei" panose="020B0604030504040204" pitchFamily="34" charset="-120"/>
            </a:endParaRPr>
          </a:p>
          <a:p>
            <a:pPr algn="l">
              <a:buFont typeface="+mj-lt"/>
              <a:buAutoNum type="arabicPeriod"/>
            </a:pPr>
            <a:r>
              <a:rPr lang="zh-TW" altLang="en-US" dirty="0">
                <a:latin typeface="Microsoft JhengHei" panose="020B0604030504040204" pitchFamily="34" charset="-120"/>
                <a:ea typeface="Microsoft JhengHei" panose="020B0604030504040204" pitchFamily="34" charset="-120"/>
              </a:rPr>
              <a:t>將車位資訊中為空的資料設為</a:t>
            </a:r>
            <a:r>
              <a:rPr lang="en-US" altLang="zh-TW" u="sng" dirty="0">
                <a:latin typeface="Microsoft JhengHei" panose="020B0604030504040204" pitchFamily="34" charset="-120"/>
                <a:ea typeface="Microsoft JhengHei" panose="020B0604030504040204" pitchFamily="34" charset="-120"/>
              </a:rPr>
              <a:t>Z</a:t>
            </a:r>
            <a:r>
              <a:rPr lang="zh-TW" altLang="en-US" dirty="0">
                <a:latin typeface="Microsoft JhengHei" panose="020B0604030504040204" pitchFamily="34" charset="-120"/>
                <a:ea typeface="Microsoft JhengHei" panose="020B0604030504040204" pitchFamily="34" charset="-120"/>
              </a:rPr>
              <a:t>：共有 </a:t>
            </a:r>
            <a:r>
              <a:rPr lang="en-US" altLang="zh-TW" dirty="0">
                <a:latin typeface="Microsoft JhengHei" panose="020B0604030504040204" pitchFamily="34" charset="-120"/>
                <a:ea typeface="Microsoft JhengHei" panose="020B0604030504040204" pitchFamily="34" charset="-120"/>
              </a:rPr>
              <a:t>301058</a:t>
            </a:r>
            <a:r>
              <a:rPr lang="zh-TW" altLang="en-US" dirty="0">
                <a:latin typeface="Microsoft JhengHei" panose="020B0604030504040204" pitchFamily="34" charset="-120"/>
                <a:ea typeface="Microsoft JhengHei" panose="020B0604030504040204" pitchFamily="34" charset="-120"/>
              </a:rPr>
              <a:t> 筆</a:t>
            </a:r>
            <a:endParaRPr lang="zh-TW" altLang="en-US" b="0" i="0" u="sng" dirty="0">
              <a:effectLst/>
              <a:latin typeface="Microsoft JhengHei" panose="020B0604030504040204" pitchFamily="34" charset="-120"/>
              <a:ea typeface="Microsoft JhengHei" panose="020B0604030504040204" pitchFamily="34" charset="-120"/>
            </a:endParaRPr>
          </a:p>
        </p:txBody>
      </p:sp>
      <p:sp>
        <p:nvSpPr>
          <p:cNvPr id="4" name="文字方塊 3">
            <a:extLst>
              <a:ext uri="{FF2B5EF4-FFF2-40B4-BE49-F238E27FC236}">
                <a16:creationId xmlns:a16="http://schemas.microsoft.com/office/drawing/2014/main" id="{2B227275-0534-B833-5032-9E98E2E2C8E9}"/>
              </a:ext>
            </a:extLst>
          </p:cNvPr>
          <p:cNvSpPr txBox="1"/>
          <p:nvPr/>
        </p:nvSpPr>
        <p:spPr>
          <a:xfrm>
            <a:off x="1280736" y="3429000"/>
            <a:ext cx="9630527" cy="923330"/>
          </a:xfrm>
          <a:prstGeom prst="rect">
            <a:avLst/>
          </a:prstGeom>
          <a:noFill/>
        </p:spPr>
        <p:txBody>
          <a:bodyPr wrap="square">
            <a:spAutoFit/>
          </a:bodyPr>
          <a:lstStyle/>
          <a:p>
            <a:pPr algn="l"/>
            <a:r>
              <a:rPr lang="zh-TW" altLang="en-US" b="1" i="0" dirty="0">
                <a:effectLst/>
                <a:latin typeface="Microsoft JhengHei" panose="020B0604030504040204" pitchFamily="34" charset="-120"/>
                <a:ea typeface="Microsoft JhengHei" panose="020B0604030504040204" pitchFamily="34" charset="-120"/>
              </a:rPr>
              <a:t>處理日期</a:t>
            </a:r>
          </a:p>
          <a:p>
            <a:pPr algn="l">
              <a:buFont typeface="+mj-lt"/>
              <a:buAutoNum type="arabicPeriod"/>
            </a:pPr>
            <a:r>
              <a:rPr lang="zh-TW" altLang="en-US" b="0" i="0" dirty="0">
                <a:effectLst/>
                <a:latin typeface="Microsoft JhengHei" panose="020B0604030504040204" pitchFamily="34" charset="-120"/>
                <a:ea typeface="Microsoft JhengHei" panose="020B0604030504040204" pitchFamily="34" charset="-120"/>
              </a:rPr>
              <a:t>將</a:t>
            </a:r>
            <a:r>
              <a:rPr lang="en-US" altLang="zh-TW" b="0" i="0" dirty="0" err="1">
                <a:effectLst/>
                <a:latin typeface="Microsoft JhengHei" panose="020B0604030504040204" pitchFamily="34" charset="-120"/>
                <a:ea typeface="Microsoft JhengHei" panose="020B0604030504040204" pitchFamily="34" charset="-120"/>
              </a:rPr>
              <a:t>mdate</a:t>
            </a:r>
            <a:r>
              <a:rPr lang="zh-TW" altLang="en-US" b="0" i="0" dirty="0">
                <a:effectLst/>
                <a:latin typeface="Microsoft JhengHei" panose="020B0604030504040204" pitchFamily="34" charset="-120"/>
                <a:ea typeface="Microsoft JhengHei" panose="020B0604030504040204" pitchFamily="34" charset="-120"/>
              </a:rPr>
              <a:t>提取年、月、日、星期幾</a:t>
            </a:r>
            <a:endParaRPr lang="en-US" altLang="zh-TW" b="0" i="0" dirty="0">
              <a:effectLst/>
              <a:latin typeface="Microsoft JhengHei" panose="020B0604030504040204" pitchFamily="34" charset="-120"/>
              <a:ea typeface="Microsoft JhengHei" panose="020B0604030504040204" pitchFamily="34" charset="-120"/>
            </a:endParaRPr>
          </a:p>
          <a:p>
            <a:pPr algn="l">
              <a:buFont typeface="+mj-lt"/>
              <a:buAutoNum type="arabicPeriod"/>
            </a:pPr>
            <a:r>
              <a:rPr lang="zh-TW" altLang="en-US" dirty="0">
                <a:latin typeface="Microsoft JhengHei" panose="020B0604030504040204" pitchFamily="34" charset="-120"/>
                <a:ea typeface="Microsoft JhengHei" panose="020B0604030504040204" pitchFamily="34" charset="-120"/>
              </a:rPr>
              <a:t>將</a:t>
            </a:r>
            <a:r>
              <a:rPr lang="en-US" altLang="zh-TW" dirty="0" err="1">
                <a:latin typeface="Microsoft JhengHei" panose="020B0604030504040204" pitchFamily="34" charset="-120"/>
                <a:ea typeface="Microsoft JhengHei" panose="020B0604030504040204" pitchFamily="34" charset="-120"/>
              </a:rPr>
              <a:t>ann_date</a:t>
            </a:r>
            <a:r>
              <a:rPr lang="en-US" altLang="zh-TW" dirty="0">
                <a:latin typeface="Microsoft JhengHei" panose="020B0604030504040204" pitchFamily="34" charset="-120"/>
                <a:ea typeface="Microsoft JhengHei" panose="020B0604030504040204" pitchFamily="34" charset="-120"/>
              </a:rPr>
              <a:t> </a:t>
            </a:r>
            <a:r>
              <a:rPr lang="zh-TW" altLang="en-US" dirty="0">
                <a:latin typeface="Microsoft JhengHei" panose="020B0604030504040204" pitchFamily="34" charset="-120"/>
                <a:ea typeface="Microsoft JhengHei" panose="020B0604030504040204" pitchFamily="34" charset="-120"/>
              </a:rPr>
              <a:t>提取年、月、日、星期幾</a:t>
            </a:r>
            <a:endParaRPr lang="zh-TW" altLang="en-US" b="0" i="0" dirty="0">
              <a:effectLst/>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385536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16BB689-DAF1-1879-FE2B-2352A545DB59}"/>
              </a:ext>
            </a:extLst>
          </p:cNvPr>
          <p:cNvSpPr>
            <a:spLocks noGrp="1"/>
          </p:cNvSpPr>
          <p:nvPr>
            <p:ph type="body" idx="1"/>
          </p:nvPr>
        </p:nvSpPr>
        <p:spPr>
          <a:xfrm>
            <a:off x="1120600" y="776594"/>
            <a:ext cx="9950800" cy="692800"/>
          </a:xfrm>
        </p:spPr>
        <p:txBody>
          <a:bodyPr/>
          <a:lstStyle/>
          <a:p>
            <a:pPr marL="0" indent="0"/>
            <a:r>
              <a:rPr lang="en-US" altLang="zh-TW" sz="3200" dirty="0">
                <a:latin typeface="微軟正黑體" panose="020B0604030504040204" pitchFamily="34" charset="-120"/>
                <a:ea typeface="微軟正黑體" panose="020B0604030504040204" pitchFamily="34" charset="-120"/>
              </a:rPr>
              <a:t>Data Preprocessing</a:t>
            </a:r>
          </a:p>
        </p:txBody>
      </p:sp>
      <p:sp>
        <p:nvSpPr>
          <p:cNvPr id="3" name="投影片編號版面配置區 2">
            <a:extLst>
              <a:ext uri="{FF2B5EF4-FFF2-40B4-BE49-F238E27FC236}">
                <a16:creationId xmlns:a16="http://schemas.microsoft.com/office/drawing/2014/main" id="{EE5BF4ED-ECCD-65F5-6F66-5526A9B1731F}"/>
              </a:ext>
            </a:extLst>
          </p:cNvPr>
          <p:cNvSpPr>
            <a:spLocks noGrp="1"/>
          </p:cNvSpPr>
          <p:nvPr>
            <p:ph type="sldNum" idx="12"/>
          </p:nvPr>
        </p:nvSpPr>
        <p:spPr/>
        <p:txBody>
          <a:bodyPr/>
          <a:lstStyle/>
          <a:p>
            <a:fld id="{00000000-1234-1234-1234-123412341234}" type="slidenum">
              <a:rPr lang="en" smtClean="0"/>
              <a:pPr/>
              <a:t>32</a:t>
            </a:fld>
            <a:endParaRPr lang="en"/>
          </a:p>
        </p:txBody>
      </p:sp>
      <p:sp>
        <p:nvSpPr>
          <p:cNvPr id="5" name="文字方塊 4">
            <a:extLst>
              <a:ext uri="{FF2B5EF4-FFF2-40B4-BE49-F238E27FC236}">
                <a16:creationId xmlns:a16="http://schemas.microsoft.com/office/drawing/2014/main" id="{E7F3CCA8-960F-C12D-6740-76E1DCE2DD33}"/>
              </a:ext>
            </a:extLst>
          </p:cNvPr>
          <p:cNvSpPr txBox="1"/>
          <p:nvPr/>
        </p:nvSpPr>
        <p:spPr>
          <a:xfrm>
            <a:off x="1280736" y="1582340"/>
            <a:ext cx="9630527" cy="1200329"/>
          </a:xfrm>
          <a:prstGeom prst="rect">
            <a:avLst/>
          </a:prstGeom>
          <a:noFill/>
        </p:spPr>
        <p:txBody>
          <a:bodyPr wrap="square">
            <a:spAutoFit/>
          </a:bodyPr>
          <a:lstStyle/>
          <a:p>
            <a:pPr algn="l"/>
            <a:r>
              <a:rPr lang="zh-TW" altLang="en-US" b="1" i="0" dirty="0">
                <a:effectLst/>
                <a:latin typeface="Microsoft JhengHei" panose="020B0604030504040204" pitchFamily="34" charset="-120"/>
                <a:ea typeface="Microsoft JhengHei" panose="020B0604030504040204" pitchFamily="34" charset="-120"/>
              </a:rPr>
              <a:t>其他處理</a:t>
            </a:r>
          </a:p>
          <a:p>
            <a:pPr algn="l">
              <a:buFont typeface="+mj-lt"/>
              <a:buAutoNum type="arabicPeriod"/>
            </a:pPr>
            <a:r>
              <a:rPr lang="en-US" altLang="zh-TW" b="0" i="0" dirty="0" err="1">
                <a:effectLst/>
                <a:latin typeface="Microsoft JhengHei" panose="020B0604030504040204" pitchFamily="34" charset="-120"/>
                <a:ea typeface="Microsoft JhengHei" panose="020B0604030504040204" pitchFamily="34" charset="-120"/>
              </a:rPr>
              <a:t>district_id</a:t>
            </a:r>
            <a:r>
              <a:rPr lang="zh-TW" altLang="en-US" dirty="0">
                <a:latin typeface="Microsoft JhengHei" panose="020B0604030504040204" pitchFamily="34" charset="-120"/>
                <a:ea typeface="Microsoft JhengHei" panose="020B0604030504040204" pitchFamily="34" charset="-120"/>
              </a:rPr>
              <a:t> </a:t>
            </a:r>
            <a:r>
              <a:rPr lang="en-US" altLang="zh-TW" b="0" i="0" dirty="0">
                <a:effectLst/>
                <a:latin typeface="Microsoft JhengHei" panose="020B0604030504040204" pitchFamily="34" charset="-120"/>
                <a:ea typeface="Microsoft JhengHei" panose="020B0604030504040204" pitchFamily="34" charset="-120"/>
              </a:rPr>
              <a:t>or district</a:t>
            </a:r>
            <a:r>
              <a:rPr lang="zh-TW" altLang="en-US" b="0" i="0" dirty="0">
                <a:effectLst/>
                <a:latin typeface="Microsoft JhengHei" panose="020B0604030504040204" pitchFamily="34" charset="-120"/>
                <a:ea typeface="Microsoft JhengHei" panose="020B0604030504040204" pitchFamily="34" charset="-120"/>
              </a:rPr>
              <a:t> 意思一樣，只是一個文字一個數字，則一保留</a:t>
            </a:r>
            <a:endParaRPr lang="en-US" altLang="zh-TW" b="0" i="0" dirty="0">
              <a:effectLst/>
              <a:latin typeface="Microsoft JhengHei" panose="020B0604030504040204" pitchFamily="34" charset="-120"/>
              <a:ea typeface="Microsoft JhengHei" panose="020B0604030504040204" pitchFamily="34" charset="-120"/>
            </a:endParaRPr>
          </a:p>
          <a:p>
            <a:pPr algn="l">
              <a:buFont typeface="+mj-lt"/>
              <a:buAutoNum type="arabicPeriod"/>
            </a:pPr>
            <a:r>
              <a:rPr lang="en-US" altLang="zh-TW" b="0" i="0" dirty="0" err="1">
                <a:effectLst/>
                <a:latin typeface="Microsoft JhengHei" panose="020B0604030504040204" pitchFamily="34" charset="-120"/>
                <a:ea typeface="Microsoft JhengHei" panose="020B0604030504040204" pitchFamily="34" charset="-120"/>
              </a:rPr>
              <a:t>bstate</a:t>
            </a:r>
            <a:r>
              <a:rPr lang="en-US" altLang="zh-TW" b="0" i="0" dirty="0">
                <a:effectLst/>
                <a:latin typeface="Microsoft JhengHei" panose="020B0604030504040204" pitchFamily="34" charset="-120"/>
                <a:ea typeface="Microsoft JhengHei" panose="020B0604030504040204" pitchFamily="34" charset="-120"/>
              </a:rPr>
              <a:t> (</a:t>
            </a:r>
            <a:r>
              <a:rPr lang="zh-TW" altLang="en-US" b="0" i="0" dirty="0">
                <a:effectLst/>
                <a:latin typeface="Microsoft JhengHei" panose="020B0604030504040204" pitchFamily="34" charset="-120"/>
                <a:ea typeface="Microsoft JhengHei" panose="020B0604030504040204" pitchFamily="34" charset="-120"/>
              </a:rPr>
              <a:t>套房</a:t>
            </a:r>
            <a:r>
              <a:rPr lang="en-US" altLang="zh-TW" b="0" i="0" dirty="0">
                <a:effectLst/>
                <a:latin typeface="Microsoft JhengHei" panose="020B0604030504040204" pitchFamily="34" charset="-120"/>
                <a:ea typeface="Microsoft JhengHei" panose="020B0604030504040204" pitchFamily="34" charset="-120"/>
              </a:rPr>
              <a:t>(1</a:t>
            </a:r>
            <a:r>
              <a:rPr lang="zh-TW" altLang="en-US" b="0" i="0" dirty="0">
                <a:effectLst/>
                <a:latin typeface="Microsoft JhengHei" panose="020B0604030504040204" pitchFamily="34" charset="-120"/>
                <a:ea typeface="Microsoft JhengHei" panose="020B0604030504040204" pitchFamily="34" charset="-120"/>
              </a:rPr>
              <a:t>房</a:t>
            </a:r>
            <a:r>
              <a:rPr lang="en-US" altLang="zh-TW" b="0" i="0" dirty="0">
                <a:effectLst/>
                <a:latin typeface="Microsoft JhengHei" panose="020B0604030504040204" pitchFamily="34" charset="-120"/>
                <a:ea typeface="Microsoft JhengHei" panose="020B0604030504040204" pitchFamily="34" charset="-120"/>
              </a:rPr>
              <a:t>1</a:t>
            </a:r>
            <a:r>
              <a:rPr lang="zh-TW" altLang="en-US" b="0" i="0" dirty="0">
                <a:effectLst/>
                <a:latin typeface="Microsoft JhengHei" panose="020B0604030504040204" pitchFamily="34" charset="-120"/>
                <a:ea typeface="Microsoft JhengHei" panose="020B0604030504040204" pitchFamily="34" charset="-120"/>
              </a:rPr>
              <a:t>廳</a:t>
            </a:r>
            <a:r>
              <a:rPr lang="en-US" altLang="zh-TW" b="0" i="0" dirty="0">
                <a:effectLst/>
                <a:latin typeface="Microsoft JhengHei" panose="020B0604030504040204" pitchFamily="34" charset="-120"/>
                <a:ea typeface="Microsoft JhengHei" panose="020B0604030504040204" pitchFamily="34" charset="-120"/>
              </a:rPr>
              <a:t>1</a:t>
            </a:r>
            <a:r>
              <a:rPr lang="zh-TW" altLang="en-US" b="0" i="0" dirty="0">
                <a:effectLst/>
                <a:latin typeface="Microsoft JhengHei" panose="020B0604030504040204" pitchFamily="34" charset="-120"/>
                <a:ea typeface="Microsoft JhengHei" panose="020B0604030504040204" pitchFamily="34" charset="-120"/>
              </a:rPr>
              <a:t>衛</a:t>
            </a:r>
            <a:r>
              <a:rPr lang="en-US" altLang="zh-TW" b="0" i="0" dirty="0">
                <a:effectLst/>
                <a:latin typeface="Microsoft JhengHei" panose="020B0604030504040204" pitchFamily="34" charset="-120"/>
                <a:ea typeface="Microsoft JhengHei" panose="020B0604030504040204" pitchFamily="34" charset="-120"/>
              </a:rPr>
              <a:t>)) or </a:t>
            </a:r>
            <a:r>
              <a:rPr lang="en-US" altLang="zh-TW" b="0" i="0" dirty="0" err="1">
                <a:effectLst/>
                <a:latin typeface="Microsoft JhengHei" panose="020B0604030504040204" pitchFamily="34" charset="-120"/>
                <a:ea typeface="Microsoft JhengHei" panose="020B0604030504040204" pitchFamily="34" charset="-120"/>
              </a:rPr>
              <a:t>bstate_fg</a:t>
            </a:r>
            <a:r>
              <a:rPr lang="en-US" altLang="zh-TW" b="0" i="0" dirty="0">
                <a:effectLst/>
                <a:latin typeface="Microsoft JhengHei" panose="020B0604030504040204" pitchFamily="34" charset="-120"/>
                <a:ea typeface="Microsoft JhengHei" panose="020B0604030504040204" pitchFamily="34" charset="-120"/>
              </a:rPr>
              <a:t> (4) </a:t>
            </a:r>
            <a:r>
              <a:rPr lang="zh-TW" altLang="en-US" b="0" i="0" dirty="0">
                <a:effectLst/>
                <a:latin typeface="Microsoft JhengHei" panose="020B0604030504040204" pitchFamily="34" charset="-120"/>
                <a:ea typeface="Microsoft JhengHei" panose="020B0604030504040204" pitchFamily="34" charset="-120"/>
              </a:rPr>
              <a:t>意思一樣，只是一個文字一個數字，則一保留</a:t>
            </a:r>
            <a:endParaRPr lang="en-US" altLang="zh-TW" b="0" i="0" dirty="0">
              <a:effectLst/>
              <a:latin typeface="Microsoft JhengHei" panose="020B0604030504040204" pitchFamily="34" charset="-120"/>
              <a:ea typeface="Microsoft JhengHei" panose="020B0604030504040204" pitchFamily="34" charset="-120"/>
            </a:endParaRPr>
          </a:p>
          <a:p>
            <a:pPr algn="l">
              <a:buFont typeface="+mj-lt"/>
              <a:buAutoNum type="arabicPeriod"/>
            </a:pPr>
            <a:r>
              <a:rPr lang="en-US" altLang="zh-TW" b="0" i="0" dirty="0" err="1">
                <a:effectLst/>
                <a:latin typeface="Microsoft JhengHei" panose="020B0604030504040204" pitchFamily="34" charset="-120"/>
                <a:ea typeface="Microsoft JhengHei" panose="020B0604030504040204" pitchFamily="34" charset="-120"/>
              </a:rPr>
              <a:t>tran_tp</a:t>
            </a:r>
            <a:r>
              <a:rPr lang="en-US" altLang="zh-TW" b="0" i="0" dirty="0">
                <a:effectLst/>
                <a:latin typeface="Microsoft JhengHei" panose="020B0604030504040204" pitchFamily="34" charset="-120"/>
                <a:ea typeface="Microsoft JhengHei" panose="020B0604030504040204" pitchFamily="34" charset="-120"/>
              </a:rPr>
              <a:t> (</a:t>
            </a:r>
            <a:r>
              <a:rPr lang="zh-TW" altLang="en-US" b="0" i="0" dirty="0">
                <a:effectLst/>
                <a:latin typeface="Microsoft JhengHei" panose="020B0604030504040204" pitchFamily="34" charset="-120"/>
                <a:ea typeface="Microsoft JhengHei" panose="020B0604030504040204" pitchFamily="34" charset="-120"/>
              </a:rPr>
              <a:t>不動產</a:t>
            </a:r>
            <a:r>
              <a:rPr lang="en-US" altLang="zh-TW" b="0" i="0" dirty="0">
                <a:effectLst/>
                <a:latin typeface="Microsoft JhengHei" panose="020B0604030504040204" pitchFamily="34" charset="-120"/>
                <a:ea typeface="Microsoft JhengHei" panose="020B0604030504040204" pitchFamily="34" charset="-120"/>
              </a:rPr>
              <a:t>/</a:t>
            </a:r>
            <a:r>
              <a:rPr lang="zh-TW" altLang="en-US" b="0" i="0" dirty="0">
                <a:effectLst/>
                <a:latin typeface="Microsoft JhengHei" panose="020B0604030504040204" pitchFamily="34" charset="-120"/>
                <a:ea typeface="Microsoft JhengHei" panose="020B0604030504040204" pitchFamily="34" charset="-120"/>
              </a:rPr>
              <a:t>預售屋</a:t>
            </a:r>
            <a:r>
              <a:rPr lang="en-US" altLang="zh-TW" b="0" i="0" dirty="0">
                <a:effectLst/>
                <a:latin typeface="Microsoft JhengHei" panose="020B0604030504040204" pitchFamily="34" charset="-120"/>
                <a:ea typeface="Microsoft JhengHei" panose="020B0604030504040204" pitchFamily="34" charset="-120"/>
              </a:rPr>
              <a:t>) or </a:t>
            </a:r>
            <a:r>
              <a:rPr lang="en-US" altLang="zh-TW" b="0" i="0" dirty="0" err="1">
                <a:effectLst/>
                <a:latin typeface="Microsoft JhengHei" panose="020B0604030504040204" pitchFamily="34" charset="-120"/>
                <a:ea typeface="Microsoft JhengHei" panose="020B0604030504040204" pitchFamily="34" charset="-120"/>
              </a:rPr>
              <a:t>tran_tp_fg</a:t>
            </a:r>
            <a:r>
              <a:rPr lang="en-US" altLang="zh-TW" b="0" i="0" dirty="0">
                <a:effectLst/>
                <a:latin typeface="Microsoft JhengHei" panose="020B0604030504040204" pitchFamily="34" charset="-120"/>
                <a:ea typeface="Microsoft JhengHei" panose="020B0604030504040204" pitchFamily="34" charset="-120"/>
              </a:rPr>
              <a:t> (A/B) </a:t>
            </a:r>
            <a:r>
              <a:rPr lang="zh-TW" altLang="en-US" b="0" i="0" dirty="0">
                <a:effectLst/>
                <a:latin typeface="Microsoft JhengHei" panose="020B0604030504040204" pitchFamily="34" charset="-120"/>
                <a:ea typeface="Microsoft JhengHei" panose="020B0604030504040204" pitchFamily="34" charset="-120"/>
              </a:rPr>
              <a:t>意思一樣，只是一個文字一個數字，則一保留</a:t>
            </a:r>
          </a:p>
        </p:txBody>
      </p:sp>
      <p:sp>
        <p:nvSpPr>
          <p:cNvPr id="7" name="文字方塊 6">
            <a:extLst>
              <a:ext uri="{FF2B5EF4-FFF2-40B4-BE49-F238E27FC236}">
                <a16:creationId xmlns:a16="http://schemas.microsoft.com/office/drawing/2014/main" id="{424EACB2-8BF9-E990-0DB2-8128033E7859}"/>
              </a:ext>
            </a:extLst>
          </p:cNvPr>
          <p:cNvSpPr txBox="1"/>
          <p:nvPr/>
        </p:nvSpPr>
        <p:spPr>
          <a:xfrm>
            <a:off x="1280735" y="3429000"/>
            <a:ext cx="9630527" cy="1754326"/>
          </a:xfrm>
          <a:prstGeom prst="rect">
            <a:avLst/>
          </a:prstGeom>
          <a:noFill/>
        </p:spPr>
        <p:txBody>
          <a:bodyPr wrap="square">
            <a:spAutoFit/>
          </a:bodyPr>
          <a:lstStyle/>
          <a:p>
            <a:r>
              <a:rPr lang="en-US" altLang="zh-TW" b="1" dirty="0">
                <a:latin typeface="Microsoft JhengHei" panose="020B0604030504040204" pitchFamily="34" charset="-120"/>
                <a:ea typeface="Microsoft JhengHei" panose="020B0604030504040204" pitchFamily="34" charset="-120"/>
              </a:rPr>
              <a:t># </a:t>
            </a:r>
            <a:r>
              <a:rPr lang="zh-TW" altLang="en-US" b="1" dirty="0">
                <a:latin typeface="Microsoft JhengHei" panose="020B0604030504040204" pitchFamily="34" charset="-120"/>
                <a:ea typeface="Microsoft JhengHei" panose="020B0604030504040204" pitchFamily="34" charset="-120"/>
              </a:rPr>
              <a:t>原</a:t>
            </a:r>
            <a:r>
              <a:rPr lang="en-US" altLang="zh-TW" b="1" dirty="0">
                <a:latin typeface="Microsoft JhengHei" panose="020B0604030504040204" pitchFamily="34" charset="-120"/>
                <a:ea typeface="Microsoft JhengHei" panose="020B0604030504040204" pitchFamily="34" charset="-120"/>
              </a:rPr>
              <a:t>520546 - </a:t>
            </a:r>
            <a:r>
              <a:rPr lang="zh-TW" altLang="en-US" b="1" dirty="0">
                <a:latin typeface="Microsoft JhengHei" panose="020B0604030504040204" pitchFamily="34" charset="-120"/>
                <a:ea typeface="Microsoft JhengHei" panose="020B0604030504040204" pitchFamily="34" charset="-120"/>
              </a:rPr>
              <a:t>餘</a:t>
            </a:r>
            <a:r>
              <a:rPr lang="en-US" altLang="zh-TW" b="1" dirty="0">
                <a:latin typeface="Microsoft JhengHei" panose="020B0604030504040204" pitchFamily="34" charset="-120"/>
                <a:ea typeface="Microsoft JhengHei" panose="020B0604030504040204" pitchFamily="34" charset="-120"/>
              </a:rPr>
              <a:t>489812---&gt;</a:t>
            </a:r>
            <a:r>
              <a:rPr lang="zh-TW" altLang="en-US" b="1" dirty="0">
                <a:latin typeface="Microsoft JhengHei" panose="020B0604030504040204" pitchFamily="34" charset="-120"/>
                <a:ea typeface="Microsoft JhengHei" panose="020B0604030504040204" pitchFamily="34" charset="-120"/>
              </a:rPr>
              <a:t>移除掉</a:t>
            </a:r>
            <a:r>
              <a:rPr lang="en-US" altLang="zh-TW" b="1" dirty="0">
                <a:latin typeface="Microsoft JhengHei" panose="020B0604030504040204" pitchFamily="34" charset="-120"/>
                <a:ea typeface="Microsoft JhengHei" panose="020B0604030504040204" pitchFamily="34" charset="-120"/>
              </a:rPr>
              <a:t>30734</a:t>
            </a:r>
            <a:r>
              <a:rPr lang="zh-TW" altLang="en-US" b="1" dirty="0">
                <a:latin typeface="Microsoft JhengHei" panose="020B0604030504040204" pitchFamily="34" charset="-120"/>
                <a:ea typeface="Microsoft JhengHei" panose="020B0604030504040204" pitchFamily="34" charset="-120"/>
              </a:rPr>
              <a:t>筆 類別變數中 極少數類別 的樣本 </a:t>
            </a:r>
          </a:p>
          <a:p>
            <a:r>
              <a:rPr lang="zh-TW" altLang="en-US" b="1" dirty="0">
                <a:latin typeface="Microsoft JhengHei" panose="020B0604030504040204" pitchFamily="34" charset="-120"/>
                <a:ea typeface="Microsoft JhengHei" panose="020B0604030504040204" pitchFamily="34" charset="-120"/>
              </a:rPr>
              <a:t> </a:t>
            </a:r>
          </a:p>
          <a:p>
            <a:r>
              <a:rPr lang="en-US" altLang="zh-TW" b="1" dirty="0">
                <a:latin typeface="Microsoft JhengHei" panose="020B0604030504040204" pitchFamily="34" charset="-120"/>
                <a:ea typeface="Microsoft JhengHei" panose="020B0604030504040204" pitchFamily="34" charset="-120"/>
              </a:rPr>
              <a:t># </a:t>
            </a:r>
            <a:r>
              <a:rPr lang="zh-TW" altLang="en-US" b="1" dirty="0">
                <a:latin typeface="Microsoft JhengHei" panose="020B0604030504040204" pitchFamily="34" charset="-120"/>
                <a:ea typeface="Microsoft JhengHei" panose="020B0604030504040204" pitchFamily="34" charset="-120"/>
              </a:rPr>
              <a:t>過濾掉類別出現次數低於</a:t>
            </a:r>
            <a:r>
              <a:rPr lang="en-US" altLang="zh-TW" b="1" dirty="0">
                <a:latin typeface="Microsoft JhengHei" panose="020B0604030504040204" pitchFamily="34" charset="-120"/>
                <a:ea typeface="Microsoft JhengHei" panose="020B0604030504040204" pitchFamily="34" charset="-120"/>
              </a:rPr>
              <a:t>1000</a:t>
            </a:r>
            <a:r>
              <a:rPr lang="zh-TW" altLang="en-US" b="1" dirty="0">
                <a:latin typeface="Microsoft JhengHei" panose="020B0604030504040204" pitchFamily="34" charset="-120"/>
                <a:ea typeface="Microsoft JhengHei" panose="020B0604030504040204" pitchFamily="34" charset="-120"/>
              </a:rPr>
              <a:t>的行</a:t>
            </a:r>
            <a:endParaRPr lang="en-US" altLang="zh-TW" b="1" dirty="0">
              <a:latin typeface="Microsoft JhengHei" panose="020B0604030504040204" pitchFamily="34" charset="-120"/>
              <a:ea typeface="Microsoft JhengHei" panose="020B0604030504040204" pitchFamily="34" charset="-120"/>
            </a:endParaRPr>
          </a:p>
          <a:p>
            <a:r>
              <a:rPr lang="en-US" b="1" dirty="0">
                <a:latin typeface="Microsoft JhengHei" panose="020B0604030504040204" pitchFamily="34" charset="-120"/>
                <a:ea typeface="Microsoft JhengHei" panose="020B0604030504040204" pitchFamily="34" charset="-120"/>
              </a:rPr>
              <a:t>    # </a:t>
            </a:r>
            <a:r>
              <a:rPr lang="zh-TW" altLang="en-US" b="1" dirty="0">
                <a:latin typeface="Microsoft JhengHei" panose="020B0604030504040204" pitchFamily="34" charset="-120"/>
                <a:ea typeface="Microsoft JhengHei" panose="020B0604030504040204" pitchFamily="34" charset="-120"/>
              </a:rPr>
              <a:t>計算每個類別的出現次數</a:t>
            </a:r>
            <a:r>
              <a:rPr lang="en-US" b="1" dirty="0">
                <a:latin typeface="Microsoft JhengHei" panose="020B0604030504040204" pitchFamily="34" charset="-120"/>
                <a:ea typeface="Microsoft JhengHei" panose="020B0604030504040204" pitchFamily="34" charset="-120"/>
              </a:rPr>
              <a:t>    </a:t>
            </a:r>
          </a:p>
          <a:p>
            <a:r>
              <a:rPr lang="en-US" b="1" dirty="0">
                <a:latin typeface="Microsoft JhengHei" panose="020B0604030504040204" pitchFamily="34" charset="-120"/>
                <a:ea typeface="Microsoft JhengHei" panose="020B0604030504040204" pitchFamily="34" charset="-120"/>
              </a:rPr>
              <a:t>    # </a:t>
            </a:r>
            <a:r>
              <a:rPr lang="zh-TW" altLang="en-US" b="1" dirty="0">
                <a:latin typeface="Microsoft JhengHei" panose="020B0604030504040204" pitchFamily="34" charset="-120"/>
                <a:ea typeface="Microsoft JhengHei" panose="020B0604030504040204" pitchFamily="34" charset="-120"/>
              </a:rPr>
              <a:t>找出出現次數 </a:t>
            </a:r>
            <a:r>
              <a:rPr lang="en-US" altLang="zh-TW" b="1" dirty="0">
                <a:latin typeface="Microsoft JhengHei" panose="020B0604030504040204" pitchFamily="34" charset="-120"/>
                <a:ea typeface="Microsoft JhengHei" panose="020B0604030504040204" pitchFamily="34" charset="-120"/>
              </a:rPr>
              <a:t>&gt;= 10 </a:t>
            </a:r>
            <a:r>
              <a:rPr lang="zh-TW" altLang="en-US" b="1" dirty="0">
                <a:latin typeface="Microsoft JhengHei" panose="020B0604030504040204" pitchFamily="34" charset="-120"/>
                <a:ea typeface="Microsoft JhengHei" panose="020B0604030504040204" pitchFamily="34" charset="-120"/>
              </a:rPr>
              <a:t>的類別</a:t>
            </a:r>
            <a:endParaRPr lang="en-US" altLang="zh-TW" b="1" dirty="0">
              <a:latin typeface="Microsoft JhengHei" panose="020B0604030504040204" pitchFamily="34" charset="-120"/>
              <a:ea typeface="Microsoft JhengHei" panose="020B0604030504040204" pitchFamily="34" charset="-120"/>
            </a:endParaRPr>
          </a:p>
          <a:p>
            <a:r>
              <a:rPr lang="en-US" b="1" dirty="0">
                <a:latin typeface="Microsoft JhengHei" panose="020B0604030504040204" pitchFamily="34" charset="-120"/>
                <a:ea typeface="Microsoft JhengHei" panose="020B0604030504040204" pitchFamily="34" charset="-120"/>
              </a:rPr>
              <a:t>    # </a:t>
            </a:r>
            <a:r>
              <a:rPr lang="zh-TW" altLang="en-US" b="1" dirty="0">
                <a:latin typeface="Microsoft JhengHei" panose="020B0604030504040204" pitchFamily="34" charset="-120"/>
                <a:ea typeface="Microsoft JhengHei" panose="020B0604030504040204" pitchFamily="34" charset="-120"/>
              </a:rPr>
              <a:t>保留這些類別的行</a:t>
            </a:r>
            <a:endParaRPr lang="en-US" b="1"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61533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en-US" altLang="zh-TW" sz="3200">
                <a:latin typeface="微軟正黑體" panose="020B0604030504040204" pitchFamily="34" charset="-120"/>
                <a:ea typeface="微軟正黑體" panose="020B0604030504040204" pitchFamily="34" charset="-120"/>
              </a:rPr>
              <a:t>Feature Engineer</a:t>
            </a:r>
            <a:endParaRPr lang="zh-TW" altLang="en-US"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33</a:t>
            </a:fld>
            <a:endParaRPr/>
          </a:p>
        </p:txBody>
      </p:sp>
      <p:pic>
        <p:nvPicPr>
          <p:cNvPr id="3" name="圖片 2">
            <a:extLst>
              <a:ext uri="{FF2B5EF4-FFF2-40B4-BE49-F238E27FC236}">
                <a16:creationId xmlns:a16="http://schemas.microsoft.com/office/drawing/2014/main" id="{98AAD046-B538-EE42-40C5-1E9E53406DA5}"/>
              </a:ext>
            </a:extLst>
          </p:cNvPr>
          <p:cNvPicPr>
            <a:picLocks noChangeAspect="1"/>
          </p:cNvPicPr>
          <p:nvPr/>
        </p:nvPicPr>
        <p:blipFill>
          <a:blip r:embed="rId3"/>
          <a:stretch>
            <a:fillRect/>
          </a:stretch>
        </p:blipFill>
        <p:spPr>
          <a:xfrm>
            <a:off x="1120566" y="1384290"/>
            <a:ext cx="7136586" cy="1447800"/>
          </a:xfrm>
          <a:prstGeom prst="rect">
            <a:avLst/>
          </a:prstGeom>
        </p:spPr>
      </p:pic>
      <p:pic>
        <p:nvPicPr>
          <p:cNvPr id="10" name="圖片 9">
            <a:extLst>
              <a:ext uri="{FF2B5EF4-FFF2-40B4-BE49-F238E27FC236}">
                <a16:creationId xmlns:a16="http://schemas.microsoft.com/office/drawing/2014/main" id="{F10BE0A1-E39C-4B51-123E-B2AF60AECB31}"/>
              </a:ext>
            </a:extLst>
          </p:cNvPr>
          <p:cNvPicPr>
            <a:picLocks noChangeAspect="1"/>
          </p:cNvPicPr>
          <p:nvPr/>
        </p:nvPicPr>
        <p:blipFill>
          <a:blip r:embed="rId4"/>
          <a:stretch>
            <a:fillRect/>
          </a:stretch>
        </p:blipFill>
        <p:spPr>
          <a:xfrm>
            <a:off x="1124348" y="3859955"/>
            <a:ext cx="10120784" cy="934118"/>
          </a:xfrm>
          <a:prstGeom prst="rect">
            <a:avLst/>
          </a:prstGeom>
        </p:spPr>
      </p:pic>
      <p:sp>
        <p:nvSpPr>
          <p:cNvPr id="11" name="箭號: 向下 10">
            <a:extLst>
              <a:ext uri="{FF2B5EF4-FFF2-40B4-BE49-F238E27FC236}">
                <a16:creationId xmlns:a16="http://schemas.microsoft.com/office/drawing/2014/main" id="{500C418A-2240-10DB-8425-94D6EA78824A}"/>
              </a:ext>
            </a:extLst>
          </p:cNvPr>
          <p:cNvSpPr/>
          <p:nvPr/>
        </p:nvSpPr>
        <p:spPr>
          <a:xfrm>
            <a:off x="4688859" y="3310662"/>
            <a:ext cx="276225" cy="3524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9DFD700B-07E2-3B83-965A-5652D4FCD4F5}"/>
              </a:ext>
            </a:extLst>
          </p:cNvPr>
          <p:cNvSpPr txBox="1"/>
          <p:nvPr/>
        </p:nvSpPr>
        <p:spPr>
          <a:xfrm>
            <a:off x="5088909" y="3293755"/>
            <a:ext cx="1981200" cy="369332"/>
          </a:xfrm>
          <a:prstGeom prst="rect">
            <a:avLst/>
          </a:prstGeom>
          <a:noFill/>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將產生</a:t>
            </a:r>
            <a:r>
              <a:rPr lang="en-US" altLang="zh-TW" dirty="0">
                <a:solidFill>
                  <a:srgbClr val="000000"/>
                </a:solidFill>
                <a:latin typeface="Microsoft JhengHei" panose="020B0604030504040204" pitchFamily="34" charset="-120"/>
                <a:ea typeface="Microsoft JhengHei" panose="020B0604030504040204" pitchFamily="34" charset="-120"/>
              </a:rPr>
              <a:t>102</a:t>
            </a:r>
            <a:r>
              <a:rPr lang="zh-TW" altLang="en-US" dirty="0">
                <a:solidFill>
                  <a:srgbClr val="000000"/>
                </a:solidFill>
                <a:latin typeface="Microsoft JhengHei" panose="020B0604030504040204" pitchFamily="34" charset="-120"/>
                <a:ea typeface="Microsoft JhengHei" panose="020B0604030504040204" pitchFamily="34" charset="-120"/>
              </a:rPr>
              <a:t>個特徵</a:t>
            </a:r>
          </a:p>
        </p:txBody>
      </p:sp>
      <p:sp>
        <p:nvSpPr>
          <p:cNvPr id="13" name="文字方塊 12">
            <a:extLst>
              <a:ext uri="{FF2B5EF4-FFF2-40B4-BE49-F238E27FC236}">
                <a16:creationId xmlns:a16="http://schemas.microsoft.com/office/drawing/2014/main" id="{C1F93EC1-0A28-050F-B9D1-D7790979B468}"/>
              </a:ext>
            </a:extLst>
          </p:cNvPr>
          <p:cNvSpPr txBox="1"/>
          <p:nvPr/>
        </p:nvSpPr>
        <p:spPr>
          <a:xfrm>
            <a:off x="1120566" y="4990184"/>
            <a:ext cx="10841675" cy="369332"/>
          </a:xfrm>
          <a:prstGeom prst="rect">
            <a:avLst/>
          </a:prstGeom>
          <a:noFill/>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最後將</a:t>
            </a:r>
            <a:r>
              <a:rPr lang="zh-TW" altLang="en-US" dirty="0">
                <a:solidFill>
                  <a:srgbClr val="FF0000"/>
                </a:solidFill>
                <a:latin typeface="Microsoft JhengHei" panose="020B0604030504040204" pitchFamily="34" charset="-120"/>
                <a:ea typeface="Microsoft JhengHei" panose="020B0604030504040204" pitchFamily="34" charset="-120"/>
              </a:rPr>
              <a:t>前三天的實價登錄資料</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zh-TW" altLang="en-US" dirty="0">
                <a:solidFill>
                  <a:srgbClr val="0070C0"/>
                </a:solidFill>
                <a:latin typeface="Microsoft JhengHei" panose="020B0604030504040204" pitchFamily="34" charset="-120"/>
                <a:ea typeface="Microsoft JhengHei" panose="020B0604030504040204" pitchFamily="34" charset="-120"/>
              </a:rPr>
              <a:t>今日實價登錄資料</a:t>
            </a:r>
            <a:r>
              <a:rPr lang="zh-TW" altLang="en-US" dirty="0">
                <a:solidFill>
                  <a:srgbClr val="000000"/>
                </a:solidFill>
                <a:latin typeface="Microsoft JhengHei" panose="020B0604030504040204" pitchFamily="34" charset="-120"/>
                <a:ea typeface="Microsoft JhengHei" panose="020B0604030504040204" pitchFamily="34" charset="-120"/>
              </a:rPr>
              <a:t>連結，最終特徵</a:t>
            </a:r>
            <a:r>
              <a:rPr lang="en-US" altLang="zh-TW" dirty="0">
                <a:solidFill>
                  <a:srgbClr val="000000"/>
                </a:solidFill>
                <a:latin typeface="Microsoft JhengHei" panose="020B0604030504040204" pitchFamily="34" charset="-120"/>
                <a:ea typeface="Microsoft JhengHei" panose="020B0604030504040204" pitchFamily="34" charset="-120"/>
              </a:rPr>
              <a:t>411</a:t>
            </a:r>
            <a:r>
              <a:rPr lang="zh-TW" altLang="en-US" dirty="0">
                <a:solidFill>
                  <a:srgbClr val="000000"/>
                </a:solidFill>
                <a:latin typeface="Microsoft JhengHei" panose="020B0604030504040204" pitchFamily="34" charset="-120"/>
                <a:ea typeface="Microsoft JhengHei" panose="020B0604030504040204" pitchFamily="34" charset="-120"/>
              </a:rPr>
              <a:t>個特徵。</a:t>
            </a:r>
            <a:endParaRPr lang="en-US" altLang="zh-TW" dirty="0">
              <a:solidFill>
                <a:srgbClr val="000000"/>
              </a:solidFill>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8A86C37-8E66-1599-68FB-F96A37520ED4}"/>
              </a:ext>
            </a:extLst>
          </p:cNvPr>
          <p:cNvSpPr txBox="1"/>
          <p:nvPr/>
        </p:nvSpPr>
        <p:spPr>
          <a:xfrm>
            <a:off x="1120565" y="2782669"/>
            <a:ext cx="10841675" cy="369332"/>
          </a:xfrm>
          <a:prstGeom prst="rect">
            <a:avLst/>
          </a:prstGeom>
          <a:noFill/>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將</a:t>
            </a:r>
            <a:r>
              <a:rPr lang="zh-TW" altLang="en-US" dirty="0">
                <a:solidFill>
                  <a:srgbClr val="FF0000"/>
                </a:solidFill>
                <a:latin typeface="Microsoft JhengHei" panose="020B0604030504040204" pitchFamily="34" charset="-120"/>
                <a:ea typeface="Microsoft JhengHei" panose="020B0604030504040204" pitchFamily="34" charset="-120"/>
              </a:rPr>
              <a:t>同天日期實價登錄資料</a:t>
            </a:r>
            <a:r>
              <a:rPr lang="zh-TW" altLang="en-US" dirty="0">
                <a:solidFill>
                  <a:srgbClr val="00B050"/>
                </a:solidFill>
                <a:latin typeface="Microsoft JhengHei" panose="020B0604030504040204" pitchFamily="34" charset="-120"/>
                <a:ea typeface="Microsoft JhengHei" panose="020B0604030504040204" pitchFamily="34" charset="-120"/>
              </a:rPr>
              <a:t>平均</a:t>
            </a:r>
            <a:r>
              <a:rPr lang="zh-TW" altLang="en-US" dirty="0">
                <a:solidFill>
                  <a:srgbClr val="000000"/>
                </a:solidFill>
                <a:latin typeface="Microsoft JhengHei" panose="020B0604030504040204" pitchFamily="34" charset="-120"/>
                <a:ea typeface="Microsoft JhengHei" panose="020B0604030504040204" pitchFamily="34" charset="-120"/>
              </a:rPr>
              <a:t>並</a:t>
            </a:r>
            <a:r>
              <a:rPr lang="zh-TW" altLang="en-US" dirty="0">
                <a:solidFill>
                  <a:schemeClr val="accent6">
                    <a:lumMod val="75000"/>
                  </a:schemeClr>
                </a:solidFill>
                <a:latin typeface="Microsoft JhengHei" panose="020B0604030504040204" pitchFamily="34" charset="-120"/>
                <a:ea typeface="Microsoft JhengHei" panose="020B0604030504040204" pitchFamily="34" charset="-120"/>
              </a:rPr>
              <a:t>按照縣市做資料處理</a:t>
            </a:r>
            <a:r>
              <a:rPr lang="zh-TW" altLang="en-US" dirty="0">
                <a:solidFill>
                  <a:srgbClr val="000000"/>
                </a:solidFill>
                <a:latin typeface="Microsoft JhengHei" panose="020B0604030504040204" pitchFamily="34" charset="-120"/>
                <a:ea typeface="Microsoft JhengHei" panose="020B0604030504040204" pitchFamily="34" charset="-120"/>
              </a:rPr>
              <a:t>並且對應當日的股票價格。</a:t>
            </a:r>
            <a:endParaRPr lang="en-US" altLang="zh-TW" dirty="0">
              <a:solidFill>
                <a:srgbClr val="000000"/>
              </a:solidFill>
              <a:latin typeface="Microsoft JhengHei" panose="020B0604030504040204" pitchFamily="34" charset="-120"/>
              <a:ea typeface="Microsoft JhengHei" panose="020B0604030504040204" pitchFamily="34" charset="-120"/>
            </a:endParaRPr>
          </a:p>
        </p:txBody>
      </p:sp>
      <p:sp>
        <p:nvSpPr>
          <p:cNvPr id="6" name="文字方塊 5">
            <a:extLst>
              <a:ext uri="{FF2B5EF4-FFF2-40B4-BE49-F238E27FC236}">
                <a16:creationId xmlns:a16="http://schemas.microsoft.com/office/drawing/2014/main" id="{53A47371-E161-E130-6F8F-62E7F0022E02}"/>
              </a:ext>
            </a:extLst>
          </p:cNvPr>
          <p:cNvSpPr txBox="1"/>
          <p:nvPr/>
        </p:nvSpPr>
        <p:spPr>
          <a:xfrm>
            <a:off x="4279037" y="5495278"/>
            <a:ext cx="3320248" cy="369332"/>
          </a:xfrm>
          <a:prstGeom prst="rect">
            <a:avLst/>
          </a:prstGeom>
          <a:noFill/>
        </p:spPr>
        <p:txBody>
          <a:bodyPr wrap="square" rtlCol="0">
            <a:spAutoFit/>
          </a:bodyPr>
          <a:lstStyle/>
          <a:p>
            <a:pPr algn="ctr"/>
            <a:r>
              <a:rPr lang="en-US" altLang="zh-TW" dirty="0">
                <a:solidFill>
                  <a:srgbClr val="FF0000"/>
                </a:solidFill>
                <a:latin typeface="Microsoft JhengHei" panose="020B0604030504040204" pitchFamily="34" charset="-120"/>
                <a:ea typeface="Microsoft JhengHei" panose="020B0604030504040204" pitchFamily="34" charset="-120"/>
              </a:rPr>
              <a:t>102</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 </a:t>
            </a:r>
            <a:r>
              <a:rPr lang="en-US" altLang="zh-TW" dirty="0">
                <a:solidFill>
                  <a:srgbClr val="00B050"/>
                </a:solidFill>
                <a:latin typeface="Microsoft JhengHei" panose="020B0604030504040204" pitchFamily="34" charset="-120"/>
                <a:ea typeface="Microsoft JhengHei" panose="020B0604030504040204" pitchFamily="34" charset="-120"/>
              </a:rPr>
              <a:t>102</a:t>
            </a:r>
            <a:r>
              <a:rPr lang="zh-TW" altLang="en-US" dirty="0">
                <a:solidFill>
                  <a:srgbClr val="00B050"/>
                </a:solidFill>
                <a:latin typeface="Microsoft JhengHei" panose="020B0604030504040204" pitchFamily="34" charset="-120"/>
                <a:ea typeface="Microsoft JhengHei" panose="020B0604030504040204" pitchFamily="34" charset="-120"/>
              </a:rPr>
              <a:t> * </a:t>
            </a:r>
            <a:r>
              <a:rPr lang="en-US" altLang="zh-TW" dirty="0">
                <a:solidFill>
                  <a:srgbClr val="00B050"/>
                </a:solidFill>
                <a:latin typeface="Microsoft JhengHei" panose="020B0604030504040204" pitchFamily="34" charset="-120"/>
                <a:ea typeface="Microsoft JhengHei" panose="020B0604030504040204" pitchFamily="34" charset="-120"/>
              </a:rPr>
              <a:t>3</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 </a:t>
            </a:r>
            <a:r>
              <a:rPr lang="en-US" altLang="zh-TW" dirty="0">
                <a:solidFill>
                  <a:srgbClr val="7030A0"/>
                </a:solidFill>
                <a:latin typeface="Microsoft JhengHei" panose="020B0604030504040204" pitchFamily="34" charset="-120"/>
                <a:ea typeface="Microsoft JhengHei" panose="020B0604030504040204" pitchFamily="34" charset="-120"/>
              </a:rPr>
              <a:t>3</a:t>
            </a:r>
            <a:r>
              <a:rPr lang="zh-TW" altLang="en-US" dirty="0">
                <a:solidFill>
                  <a:srgbClr val="7030A0"/>
                </a:solidFill>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411</a:t>
            </a:r>
            <a:r>
              <a:rPr lang="zh-TW" altLang="en-US" dirty="0">
                <a:latin typeface="Microsoft JhengHei" panose="020B0604030504040204" pitchFamily="34" charset="-120"/>
                <a:ea typeface="Microsoft JhengHei" panose="020B0604030504040204" pitchFamily="34" charset="-120"/>
              </a:rPr>
              <a:t> </a:t>
            </a:r>
          </a:p>
        </p:txBody>
      </p:sp>
      <p:sp>
        <p:nvSpPr>
          <p:cNvPr id="7" name="文字方塊 6">
            <a:extLst>
              <a:ext uri="{FF2B5EF4-FFF2-40B4-BE49-F238E27FC236}">
                <a16:creationId xmlns:a16="http://schemas.microsoft.com/office/drawing/2014/main" id="{A15545AD-06AB-0958-57F4-CC586CF20655}"/>
              </a:ext>
            </a:extLst>
          </p:cNvPr>
          <p:cNvSpPr txBox="1"/>
          <p:nvPr/>
        </p:nvSpPr>
        <p:spPr>
          <a:xfrm>
            <a:off x="3052946" y="5864610"/>
            <a:ext cx="6053125" cy="369332"/>
          </a:xfrm>
          <a:prstGeom prst="rect">
            <a:avLst/>
          </a:prstGeom>
          <a:noFill/>
        </p:spPr>
        <p:txBody>
          <a:bodyPr wrap="square" rtlCol="0">
            <a:spAutoFit/>
          </a:bodyPr>
          <a:lstStyle/>
          <a:p>
            <a:pPr algn="ctr"/>
            <a:r>
              <a:rPr lang="zh-TW" altLang="en-US" dirty="0">
                <a:solidFill>
                  <a:srgbClr val="FF0000"/>
                </a:solidFill>
                <a:latin typeface="Microsoft JhengHei" panose="020B0604030504040204" pitchFamily="34" charset="-120"/>
                <a:ea typeface="Microsoft JhengHei" panose="020B0604030504040204" pitchFamily="34" charset="-120"/>
              </a:rPr>
              <a:t>今天實價登錄資料</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 </a:t>
            </a:r>
            <a:r>
              <a:rPr lang="zh-TW" altLang="en-US" dirty="0">
                <a:solidFill>
                  <a:srgbClr val="00B050"/>
                </a:solidFill>
                <a:latin typeface="Microsoft JhengHei" panose="020B0604030504040204" pitchFamily="34" charset="-120"/>
                <a:ea typeface="Microsoft JhengHei" panose="020B0604030504040204" pitchFamily="34" charset="-120"/>
              </a:rPr>
              <a:t>前三天實價登錄資料</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 </a:t>
            </a:r>
            <a:r>
              <a:rPr lang="zh-TW" altLang="en-US" dirty="0">
                <a:solidFill>
                  <a:srgbClr val="7030A0"/>
                </a:solidFill>
                <a:latin typeface="Microsoft JhengHei" panose="020B0604030504040204" pitchFamily="34" charset="-120"/>
                <a:ea typeface="Microsoft JhengHei" panose="020B0604030504040204" pitchFamily="34" charset="-120"/>
              </a:rPr>
              <a:t>前三天收盤價</a:t>
            </a:r>
            <a:r>
              <a:rPr lang="zh-TW" altLang="en-US" dirty="0">
                <a:latin typeface="Microsoft JhengHei" panose="020B0604030504040204" pitchFamily="34" charset="-120"/>
                <a:ea typeface="Microsoft JhengHei" panose="020B0604030504040204" pitchFamily="34" charset="-120"/>
              </a:rPr>
              <a:t> </a:t>
            </a:r>
          </a:p>
        </p:txBody>
      </p:sp>
      <p:sp>
        <p:nvSpPr>
          <p:cNvPr id="8" name="文字方塊 7">
            <a:extLst>
              <a:ext uri="{FF2B5EF4-FFF2-40B4-BE49-F238E27FC236}">
                <a16:creationId xmlns:a16="http://schemas.microsoft.com/office/drawing/2014/main" id="{6573D10C-7955-9D1B-61F6-8D1E48C24584}"/>
              </a:ext>
            </a:extLst>
          </p:cNvPr>
          <p:cNvSpPr txBox="1"/>
          <p:nvPr/>
        </p:nvSpPr>
        <p:spPr>
          <a:xfrm>
            <a:off x="5516726" y="503367"/>
            <a:ext cx="6094206" cy="369332"/>
          </a:xfrm>
          <a:prstGeom prst="rect">
            <a:avLst/>
          </a:prstGeom>
          <a:noFill/>
        </p:spPr>
        <p:txBody>
          <a:bodyPr wrap="square">
            <a:spAutoFit/>
          </a:bodyPr>
          <a:lstStyle/>
          <a:p>
            <a:r>
              <a:rPr lang="zh-TW" altLang="en-US" sz="1800" b="1">
                <a:latin typeface="微軟正黑體" panose="020B0604030504040204" pitchFamily="34" charset="-120"/>
                <a:ea typeface="微軟正黑體" panose="020B0604030504040204" pitchFamily="34" charset="-120"/>
                <a:cs typeface="Calibri"/>
              </a:rPr>
              <a:t>台北</a:t>
            </a:r>
            <a:r>
              <a:rPr lang="en-US" altLang="zh-TW" sz="1800" b="1">
                <a:latin typeface="微軟正黑體" panose="020B0604030504040204" pitchFamily="34" charset="-120"/>
                <a:ea typeface="微軟正黑體" panose="020B0604030504040204" pitchFamily="34" charset="-120"/>
                <a:cs typeface="Calibri"/>
              </a:rPr>
              <a:t>(A)</a:t>
            </a:r>
            <a:r>
              <a:rPr lang="zh-TW" altLang="en-US" sz="1800">
                <a:latin typeface="微軟正黑體" panose="020B0604030504040204" pitchFamily="34" charset="-120"/>
                <a:ea typeface="微軟正黑體" panose="020B0604030504040204" pitchFamily="34" charset="-120"/>
                <a:cs typeface="Calibri"/>
              </a:rPr>
              <a:t>、</a:t>
            </a:r>
            <a:r>
              <a:rPr lang="zh-TW" altLang="en-US" sz="1800" b="1">
                <a:latin typeface="微軟正黑體" panose="020B0604030504040204" pitchFamily="34" charset="-120"/>
                <a:ea typeface="微軟正黑體" panose="020B0604030504040204" pitchFamily="34" charset="-120"/>
                <a:cs typeface="Calibri"/>
              </a:rPr>
              <a:t>台中</a:t>
            </a:r>
            <a:r>
              <a:rPr lang="en-US" altLang="zh-TW" sz="1800" b="1">
                <a:latin typeface="微軟正黑體" panose="020B0604030504040204" pitchFamily="34" charset="-120"/>
                <a:ea typeface="微軟正黑體" panose="020B0604030504040204" pitchFamily="34" charset="-120"/>
                <a:cs typeface="Calibri"/>
              </a:rPr>
              <a:t>(B)</a:t>
            </a:r>
            <a:r>
              <a:rPr lang="zh-TW" altLang="en-US" sz="1800">
                <a:latin typeface="微軟正黑體" panose="020B0604030504040204" pitchFamily="34" charset="-120"/>
                <a:ea typeface="微軟正黑體" panose="020B0604030504040204" pitchFamily="34" charset="-120"/>
                <a:cs typeface="Calibri"/>
              </a:rPr>
              <a:t>、</a:t>
            </a:r>
            <a:r>
              <a:rPr lang="zh-TW" altLang="en-US" sz="1800" b="1">
                <a:latin typeface="微軟正黑體" panose="020B0604030504040204" pitchFamily="34" charset="-120"/>
                <a:ea typeface="微軟正黑體" panose="020B0604030504040204" pitchFamily="34" charset="-120"/>
                <a:cs typeface="Calibri"/>
              </a:rPr>
              <a:t>台南</a:t>
            </a:r>
            <a:r>
              <a:rPr lang="en-US" altLang="zh-TW" sz="1800" b="1">
                <a:latin typeface="微軟正黑體" panose="020B0604030504040204" pitchFamily="34" charset="-120"/>
                <a:ea typeface="微軟正黑體" panose="020B0604030504040204" pitchFamily="34" charset="-120"/>
                <a:cs typeface="Calibri"/>
              </a:rPr>
              <a:t>(D)</a:t>
            </a:r>
            <a:r>
              <a:rPr lang="zh-TW" altLang="en-US" sz="1800" b="1">
                <a:latin typeface="微軟正黑體" panose="020B0604030504040204" pitchFamily="34" charset="-120"/>
                <a:ea typeface="微軟正黑體" panose="020B0604030504040204" pitchFamily="34" charset="-120"/>
                <a:cs typeface="Calibri"/>
              </a:rPr>
              <a:t>、高雄</a:t>
            </a:r>
            <a:r>
              <a:rPr lang="en-US" altLang="zh-TW" sz="1800" b="1">
                <a:latin typeface="微軟正黑體" panose="020B0604030504040204" pitchFamily="34" charset="-120"/>
                <a:ea typeface="微軟正黑體" panose="020B0604030504040204" pitchFamily="34" charset="-120"/>
                <a:cs typeface="Calibri"/>
              </a:rPr>
              <a:t>(E)</a:t>
            </a:r>
            <a:r>
              <a:rPr lang="zh-TW" altLang="en-US" sz="1800" b="1">
                <a:latin typeface="微軟正黑體" panose="020B0604030504040204" pitchFamily="34" charset="-120"/>
                <a:ea typeface="微軟正黑體" panose="020B0604030504040204" pitchFamily="34" charset="-120"/>
                <a:cs typeface="Calibri"/>
              </a:rPr>
              <a:t>、新北</a:t>
            </a:r>
            <a:r>
              <a:rPr lang="en-US" altLang="zh-TW" sz="1800" b="1">
                <a:latin typeface="微軟正黑體" panose="020B0604030504040204" pitchFamily="34" charset="-120"/>
                <a:ea typeface="微軟正黑體" panose="020B0604030504040204" pitchFamily="34" charset="-120"/>
                <a:cs typeface="Calibri"/>
              </a:rPr>
              <a:t>(F)</a:t>
            </a:r>
            <a:r>
              <a:rPr lang="zh-TW" altLang="en-US" sz="1800" b="1">
                <a:latin typeface="微軟正黑體" panose="020B0604030504040204" pitchFamily="34" charset="-120"/>
                <a:ea typeface="微軟正黑體" panose="020B0604030504040204" pitchFamily="34" charset="-120"/>
                <a:cs typeface="Calibri"/>
              </a:rPr>
              <a:t>、桃園</a:t>
            </a:r>
            <a:r>
              <a:rPr lang="en-US" altLang="zh-TW" sz="1800" b="1">
                <a:latin typeface="微軟正黑體" panose="020B0604030504040204" pitchFamily="34" charset="-120"/>
                <a:ea typeface="微軟正黑體" panose="020B0604030504040204" pitchFamily="34" charset="-120"/>
                <a:cs typeface="Calibri"/>
              </a:rPr>
              <a:t>(H)</a:t>
            </a:r>
            <a:endParaRPr lang="zh-TW" altLang="en-US"/>
          </a:p>
        </p:txBody>
      </p:sp>
      <p:sp>
        <p:nvSpPr>
          <p:cNvPr id="4" name="文字方塊 3">
            <a:extLst>
              <a:ext uri="{FF2B5EF4-FFF2-40B4-BE49-F238E27FC236}">
                <a16:creationId xmlns:a16="http://schemas.microsoft.com/office/drawing/2014/main" id="{59EEADB8-5213-2B30-D794-946C4D692044}"/>
              </a:ext>
            </a:extLst>
          </p:cNvPr>
          <p:cNvSpPr txBox="1"/>
          <p:nvPr/>
        </p:nvSpPr>
        <p:spPr>
          <a:xfrm>
            <a:off x="8680391" y="1399007"/>
            <a:ext cx="2858610" cy="923330"/>
          </a:xfrm>
          <a:prstGeom prst="rect">
            <a:avLst/>
          </a:prstGeom>
          <a:noFill/>
        </p:spPr>
        <p:txBody>
          <a:bodyPr wrap="square" rtlCol="0">
            <a:spAutoFit/>
          </a:bodyPr>
          <a:lstStyle/>
          <a:p>
            <a:r>
              <a:rPr lang="zh-TW" altLang="en-US" dirty="0">
                <a:latin typeface="Microsoft JhengHei" panose="020B0604030504040204" pitchFamily="34" charset="-120"/>
                <a:ea typeface="Microsoft JhengHei" panose="020B0604030504040204" pitchFamily="34" charset="-120"/>
              </a:rPr>
              <a:t>資料時長</a:t>
            </a:r>
            <a:r>
              <a:rPr lang="en-US" altLang="zh-TW" dirty="0">
                <a:latin typeface="Microsoft JhengHei" panose="020B0604030504040204" pitchFamily="34" charset="-120"/>
                <a:ea typeface="Microsoft JhengHei" panose="020B0604030504040204" pitchFamily="34" charset="-120"/>
              </a:rPr>
              <a:t>:2019~2021</a:t>
            </a:r>
          </a:p>
          <a:p>
            <a:r>
              <a:rPr lang="en-US" altLang="zh-TW" dirty="0">
                <a:latin typeface="Microsoft JhengHei" panose="020B0604030504040204" pitchFamily="34" charset="-120"/>
                <a:ea typeface="Microsoft JhengHei" panose="020B0604030504040204" pitchFamily="34" charset="-120"/>
              </a:rPr>
              <a:t>Train</a:t>
            </a:r>
            <a:r>
              <a:rPr lang="zh-TW" altLang="en-US" dirty="0">
                <a:latin typeface="Microsoft JhengHei" panose="020B0604030504040204" pitchFamily="34" charset="-120"/>
                <a:ea typeface="Microsoft JhengHei" panose="020B0604030504040204" pitchFamily="34" charset="-120"/>
              </a:rPr>
              <a:t>時段</a:t>
            </a:r>
            <a:r>
              <a:rPr lang="en-US" altLang="zh-TW" dirty="0">
                <a:latin typeface="Microsoft JhengHei" panose="020B0604030504040204" pitchFamily="34" charset="-120"/>
                <a:ea typeface="Microsoft JhengHei" panose="020B0604030504040204" pitchFamily="34" charset="-120"/>
              </a:rPr>
              <a:t>:2019.1~2021.6</a:t>
            </a:r>
          </a:p>
          <a:p>
            <a:r>
              <a:rPr lang="en-US" altLang="zh-TW" dirty="0">
                <a:latin typeface="Microsoft JhengHei" panose="020B0604030504040204" pitchFamily="34" charset="-120"/>
                <a:ea typeface="Microsoft JhengHei" panose="020B0604030504040204" pitchFamily="34" charset="-120"/>
              </a:rPr>
              <a:t>Test</a:t>
            </a:r>
            <a:r>
              <a:rPr lang="zh-TW" altLang="en-US" dirty="0">
                <a:latin typeface="Microsoft JhengHei" panose="020B0604030504040204" pitchFamily="34" charset="-120"/>
                <a:ea typeface="Microsoft JhengHei" panose="020B0604030504040204" pitchFamily="34" charset="-120"/>
              </a:rPr>
              <a:t>時段</a:t>
            </a:r>
            <a:r>
              <a:rPr lang="en-US" altLang="zh-TW" dirty="0">
                <a:latin typeface="Microsoft JhengHei" panose="020B0604030504040204" pitchFamily="34" charset="-120"/>
                <a:ea typeface="Microsoft JhengHei" panose="020B0604030504040204" pitchFamily="34" charset="-120"/>
              </a:rPr>
              <a:t>:2021.6~2021.12</a:t>
            </a:r>
            <a:endParaRPr lang="zh-TW" altLang="en-US" dirty="0">
              <a:latin typeface="Microsoft JhengHei" panose="020B0604030504040204" pitchFamily="34" charset="-120"/>
              <a:ea typeface="Microsoft JhengHei" panose="020B0604030504040204" pitchFamily="34" charset="-120"/>
            </a:endParaRPr>
          </a:p>
        </p:txBody>
      </p:sp>
      <p:sp>
        <p:nvSpPr>
          <p:cNvPr id="9" name="文字方塊 8">
            <a:extLst>
              <a:ext uri="{FF2B5EF4-FFF2-40B4-BE49-F238E27FC236}">
                <a16:creationId xmlns:a16="http://schemas.microsoft.com/office/drawing/2014/main" id="{32CAD4B1-33B8-7EAB-1D5C-E1E122DAFA74}"/>
              </a:ext>
            </a:extLst>
          </p:cNvPr>
          <p:cNvSpPr txBox="1"/>
          <p:nvPr/>
        </p:nvSpPr>
        <p:spPr>
          <a:xfrm>
            <a:off x="7486305" y="3148832"/>
            <a:ext cx="1541693" cy="369332"/>
          </a:xfrm>
          <a:prstGeom prst="rect">
            <a:avLst/>
          </a:prstGeom>
          <a:noFill/>
        </p:spPr>
        <p:txBody>
          <a:bodyPr wrap="square">
            <a:spAutoFit/>
          </a:bodyPr>
          <a:lstStyle/>
          <a:p>
            <a:r>
              <a:rPr lang="en-US" altLang="zh-TW" dirty="0">
                <a:solidFill>
                  <a:srgbClr val="FF0000"/>
                </a:solidFill>
                <a:latin typeface="Microsoft JhengHei" panose="020B0604030504040204" pitchFamily="34" charset="-120"/>
                <a:ea typeface="Microsoft JhengHei" panose="020B0604030504040204" pitchFamily="34" charset="-120"/>
              </a:rPr>
              <a:t>17</a:t>
            </a:r>
            <a:r>
              <a:rPr lang="zh-TW" altLang="en-US" dirty="0">
                <a:solidFill>
                  <a:srgbClr val="FF0000"/>
                </a:solidFill>
                <a:latin typeface="Microsoft JhengHei" panose="020B0604030504040204" pitchFamily="34" charset="-120"/>
                <a:ea typeface="Microsoft JhengHei" panose="020B0604030504040204" pitchFamily="34" charset="-120"/>
              </a:rPr>
              <a:t> </a:t>
            </a:r>
            <a:r>
              <a:rPr lang="zh-TW" altLang="en-US" dirty="0">
                <a:latin typeface="Microsoft JhengHei" panose="020B0604030504040204" pitchFamily="34" charset="-120"/>
                <a:ea typeface="Microsoft JhengHei" panose="020B0604030504040204" pitchFamily="34" charset="-120"/>
              </a:rPr>
              <a:t>* </a:t>
            </a:r>
            <a:r>
              <a:rPr lang="en-US" altLang="zh-TW" dirty="0">
                <a:solidFill>
                  <a:srgbClr val="00B050"/>
                </a:solidFill>
                <a:latin typeface="Microsoft JhengHei" panose="020B0604030504040204" pitchFamily="34" charset="-120"/>
                <a:ea typeface="Microsoft JhengHei" panose="020B0604030504040204" pitchFamily="34" charset="-120"/>
              </a:rPr>
              <a:t>6</a:t>
            </a:r>
            <a:r>
              <a:rPr lang="zh-TW" altLang="en-US" dirty="0">
                <a:solidFill>
                  <a:srgbClr val="7030A0"/>
                </a:solidFill>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102</a:t>
            </a:r>
            <a:endParaRPr lang="zh-TW" altLang="en-US" dirty="0"/>
          </a:p>
        </p:txBody>
      </p:sp>
      <p:sp>
        <p:nvSpPr>
          <p:cNvPr id="14" name="文字方塊 13">
            <a:extLst>
              <a:ext uri="{FF2B5EF4-FFF2-40B4-BE49-F238E27FC236}">
                <a16:creationId xmlns:a16="http://schemas.microsoft.com/office/drawing/2014/main" id="{8972345D-BCC1-5632-0F96-9E6680155273}"/>
              </a:ext>
            </a:extLst>
          </p:cNvPr>
          <p:cNvSpPr txBox="1"/>
          <p:nvPr/>
        </p:nvSpPr>
        <p:spPr>
          <a:xfrm>
            <a:off x="5230588" y="3465523"/>
            <a:ext cx="6053125" cy="369332"/>
          </a:xfrm>
          <a:prstGeom prst="rect">
            <a:avLst/>
          </a:prstGeom>
          <a:noFill/>
        </p:spPr>
        <p:txBody>
          <a:bodyPr wrap="square" rtlCol="0">
            <a:spAutoFit/>
          </a:bodyPr>
          <a:lstStyle/>
          <a:p>
            <a:pPr algn="ctr"/>
            <a:r>
              <a:rPr lang="zh-TW" altLang="en-US" dirty="0">
                <a:solidFill>
                  <a:srgbClr val="FF0000"/>
                </a:solidFill>
                <a:latin typeface="Microsoft JhengHei" panose="020B0604030504040204" pitchFamily="34" charset="-120"/>
                <a:ea typeface="Microsoft JhengHei" panose="020B0604030504040204" pitchFamily="34" charset="-120"/>
              </a:rPr>
              <a:t>特徵欄位數量</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 </a:t>
            </a:r>
            <a:r>
              <a:rPr lang="zh-TW" altLang="en-US" dirty="0">
                <a:solidFill>
                  <a:srgbClr val="00B050"/>
                </a:solidFill>
                <a:latin typeface="Microsoft JhengHei" panose="020B0604030504040204" pitchFamily="34" charset="-120"/>
                <a:ea typeface="Microsoft JhengHei" panose="020B0604030504040204" pitchFamily="34" charset="-120"/>
              </a:rPr>
              <a:t>縣市</a:t>
            </a:r>
            <a:endParaRPr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891584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en-US" altLang="zh-TW" sz="3200">
                <a:latin typeface="微軟正黑體" panose="020B0604030504040204" pitchFamily="34" charset="-120"/>
                <a:ea typeface="微軟正黑體" panose="020B0604030504040204" pitchFamily="34" charset="-120"/>
              </a:rPr>
              <a:t>Feature Selection-Lasso</a:t>
            </a:r>
            <a:endParaRPr lang="zh-TW" altLang="en-US"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34</a:t>
            </a:fld>
            <a:endParaRPr/>
          </a:p>
        </p:txBody>
      </p:sp>
      <p:sp>
        <p:nvSpPr>
          <p:cNvPr id="5" name="文字方塊 4">
            <a:extLst>
              <a:ext uri="{FF2B5EF4-FFF2-40B4-BE49-F238E27FC236}">
                <a16:creationId xmlns:a16="http://schemas.microsoft.com/office/drawing/2014/main" id="{DFAF14C0-9F07-86E4-B5EA-8861C75573B8}"/>
              </a:ext>
            </a:extLst>
          </p:cNvPr>
          <p:cNvSpPr txBox="1"/>
          <p:nvPr/>
        </p:nvSpPr>
        <p:spPr>
          <a:xfrm>
            <a:off x="1120567" y="1331889"/>
            <a:ext cx="5959122" cy="369332"/>
          </a:xfrm>
          <a:prstGeom prst="rect">
            <a:avLst/>
          </a:prstGeom>
          <a:noFill/>
        </p:spPr>
        <p:txBody>
          <a:bodyPr wrap="square">
            <a:spAutoFit/>
          </a:bodyPr>
          <a:lstStyle/>
          <a:p>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透過</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Lasso</a:t>
            </a:r>
            <a:r>
              <a:rPr lang="zh-TW" altLang="en-US" dirty="0">
                <a:solidFill>
                  <a:srgbClr val="000000"/>
                </a:solidFill>
                <a:latin typeface="Microsoft JhengHei" panose="020B0604030504040204" pitchFamily="34" charset="-120"/>
                <a:ea typeface="Microsoft JhengHei" panose="020B0604030504040204" pitchFamily="34" charset="-120"/>
              </a:rPr>
              <a:t>對不同股票挑選出特徵</a:t>
            </a:r>
            <a:r>
              <a:rPr lang="en-US" altLang="zh-TW" dirty="0">
                <a:solidFill>
                  <a:srgbClr val="000000"/>
                </a:solidFill>
                <a:latin typeface="Microsoft JhengHei" panose="020B0604030504040204" pitchFamily="34" charset="-120"/>
                <a:ea typeface="Microsoft JhengHei" panose="020B0604030504040204" pitchFamily="34" charset="-120"/>
              </a:rPr>
              <a:t>:</a:t>
            </a:r>
            <a:endParaRPr lang="zh-TW" altLang="en-US" dirty="0">
              <a:solidFill>
                <a:srgbClr val="000000"/>
              </a:solidFill>
              <a:latin typeface="Microsoft JhengHei" panose="020B0604030504040204" pitchFamily="34" charset="-120"/>
              <a:ea typeface="Microsoft JhengHei" panose="020B0604030504040204" pitchFamily="34" charset="-120"/>
            </a:endParaRPr>
          </a:p>
        </p:txBody>
      </p:sp>
      <p:sp>
        <p:nvSpPr>
          <p:cNvPr id="8" name="文字方塊 7">
            <a:extLst>
              <a:ext uri="{FF2B5EF4-FFF2-40B4-BE49-F238E27FC236}">
                <a16:creationId xmlns:a16="http://schemas.microsoft.com/office/drawing/2014/main" id="{1DD22AAE-0E2B-18E0-1C2C-810EBC86C433}"/>
              </a:ext>
            </a:extLst>
          </p:cNvPr>
          <p:cNvSpPr txBox="1"/>
          <p:nvPr/>
        </p:nvSpPr>
        <p:spPr>
          <a:xfrm>
            <a:off x="7949701" y="1705611"/>
            <a:ext cx="3546882" cy="2862322"/>
          </a:xfrm>
          <a:prstGeom prst="rect">
            <a:avLst/>
          </a:prstGeom>
          <a:noFill/>
        </p:spPr>
        <p:txBody>
          <a:bodyPr wrap="square">
            <a:spAutoFit/>
          </a:bodyPr>
          <a:lstStyle/>
          <a:p>
            <a:pPr marL="742950" lvl="1" indent="-285750">
              <a:buFont typeface="Arial" panose="020B0604020202020204" pitchFamily="34" charset="0"/>
              <a:buChar char="•"/>
            </a:pPr>
            <a:r>
              <a:rPr lang="en-US" altLang="zh-TW" sz="1800">
                <a:solidFill>
                  <a:srgbClr val="000000"/>
                </a:solidFill>
                <a:latin typeface="Times New Roman" panose="02020603050405020304" pitchFamily="18" charset="0"/>
                <a:ea typeface="新細明體" panose="02020500000000000000" pitchFamily="18" charset="-120"/>
              </a:rPr>
              <a:t>01009T:</a:t>
            </a:r>
            <a:r>
              <a:rPr lang="zh-TW" altLang="en-US" sz="1800">
                <a:solidFill>
                  <a:srgbClr val="000000"/>
                </a:solidFill>
                <a:latin typeface="Times New Roman" panose="02020603050405020304" pitchFamily="18" charset="0"/>
                <a:ea typeface="新細明體" panose="02020500000000000000" pitchFamily="18" charset="-120"/>
              </a:rPr>
              <a:t> </a:t>
            </a:r>
            <a:r>
              <a:rPr lang="en-US" altLang="zh-TW" sz="1800">
                <a:solidFill>
                  <a:srgbClr val="000000"/>
                </a:solidFill>
                <a:latin typeface="Times New Roman" panose="02020603050405020304" pitchFamily="18" charset="0"/>
                <a:ea typeface="新細明體" panose="02020500000000000000" pitchFamily="18" charset="-120"/>
              </a:rPr>
              <a:t>44</a:t>
            </a:r>
            <a:r>
              <a:rPr lang="zh-TW" altLang="en-US" sz="1800">
                <a:solidFill>
                  <a:srgbClr val="000000"/>
                </a:solidFill>
                <a:latin typeface="Times New Roman" panose="02020603050405020304" pitchFamily="18" charset="0"/>
                <a:ea typeface="新細明體" panose="02020500000000000000" pitchFamily="18" charset="-120"/>
              </a:rPr>
              <a:t>個</a:t>
            </a: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r>
              <a:rPr lang="en-US" altLang="zh-TW" sz="1800">
                <a:solidFill>
                  <a:srgbClr val="000000"/>
                </a:solidFill>
                <a:latin typeface="Times New Roman" panose="02020603050405020304" pitchFamily="18" charset="0"/>
                <a:ea typeface="新細明體" panose="02020500000000000000" pitchFamily="18" charset="-120"/>
              </a:rPr>
              <a:t>01010T:</a:t>
            </a:r>
            <a:r>
              <a:rPr lang="zh-TW" altLang="en-US" sz="1800">
                <a:solidFill>
                  <a:srgbClr val="000000"/>
                </a:solidFill>
                <a:latin typeface="Times New Roman" panose="02020603050405020304" pitchFamily="18" charset="0"/>
                <a:ea typeface="新細明體" panose="02020500000000000000" pitchFamily="18" charset="-120"/>
              </a:rPr>
              <a:t> </a:t>
            </a:r>
            <a:r>
              <a:rPr lang="en-US" altLang="zh-TW" sz="1800">
                <a:solidFill>
                  <a:srgbClr val="000000"/>
                </a:solidFill>
                <a:latin typeface="Times New Roman" panose="02020603050405020304" pitchFamily="18" charset="0"/>
                <a:ea typeface="新細明體" panose="02020500000000000000" pitchFamily="18" charset="-120"/>
              </a:rPr>
              <a:t>44</a:t>
            </a:r>
            <a:r>
              <a:rPr lang="zh-TW" altLang="en-US" sz="1800">
                <a:solidFill>
                  <a:srgbClr val="000000"/>
                </a:solidFill>
                <a:latin typeface="Times New Roman" panose="02020603050405020304" pitchFamily="18" charset="0"/>
                <a:ea typeface="新細明體" panose="02020500000000000000" pitchFamily="18" charset="-120"/>
              </a:rPr>
              <a:t>個</a:t>
            </a: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p:txBody>
      </p:sp>
      <p:sp>
        <p:nvSpPr>
          <p:cNvPr id="19" name="文字方塊 18">
            <a:extLst>
              <a:ext uri="{FF2B5EF4-FFF2-40B4-BE49-F238E27FC236}">
                <a16:creationId xmlns:a16="http://schemas.microsoft.com/office/drawing/2014/main" id="{1507DCFE-1F98-9862-CA06-DFF886F4EBF8}"/>
              </a:ext>
            </a:extLst>
          </p:cNvPr>
          <p:cNvSpPr txBox="1"/>
          <p:nvPr/>
        </p:nvSpPr>
        <p:spPr>
          <a:xfrm>
            <a:off x="366204" y="1705611"/>
            <a:ext cx="6094520" cy="2585323"/>
          </a:xfrm>
          <a:prstGeom prst="rect">
            <a:avLst/>
          </a:prstGeom>
          <a:noFill/>
        </p:spPr>
        <p:txBody>
          <a:bodyPr wrap="square">
            <a:spAutoFit/>
          </a:bodyPr>
          <a:lstStyle/>
          <a:p>
            <a:pPr marL="742950" lvl="1" indent="-285750">
              <a:buFont typeface="Arial" panose="020B0604020202020204" pitchFamily="34" charset="0"/>
              <a:buChar char="•"/>
            </a:pPr>
            <a:r>
              <a:rPr lang="en-US" altLang="zh-TW" sz="1800">
                <a:solidFill>
                  <a:srgbClr val="000000"/>
                </a:solidFill>
                <a:latin typeface="Times New Roman" panose="02020603050405020304" pitchFamily="18" charset="0"/>
                <a:ea typeface="新細明體" panose="02020500000000000000" pitchFamily="18" charset="-120"/>
              </a:rPr>
              <a:t>01001T:</a:t>
            </a:r>
            <a:r>
              <a:rPr lang="zh-TW" altLang="en-US" sz="1800">
                <a:solidFill>
                  <a:srgbClr val="000000"/>
                </a:solidFill>
                <a:latin typeface="Times New Roman" panose="02020603050405020304" pitchFamily="18" charset="0"/>
                <a:ea typeface="新細明體" panose="02020500000000000000" pitchFamily="18" charset="-120"/>
              </a:rPr>
              <a:t> </a:t>
            </a:r>
            <a:r>
              <a:rPr lang="en-US" altLang="zh-TW" sz="1800">
                <a:solidFill>
                  <a:srgbClr val="000000"/>
                </a:solidFill>
                <a:latin typeface="Times New Roman" panose="02020603050405020304" pitchFamily="18" charset="0"/>
                <a:ea typeface="新細明體" panose="02020500000000000000" pitchFamily="18" charset="-120"/>
              </a:rPr>
              <a:t>52</a:t>
            </a:r>
            <a:r>
              <a:rPr lang="zh-TW" altLang="en-US" sz="1800">
                <a:solidFill>
                  <a:srgbClr val="000000"/>
                </a:solidFill>
                <a:latin typeface="Times New Roman" panose="02020603050405020304" pitchFamily="18" charset="0"/>
                <a:ea typeface="新細明體" panose="02020500000000000000" pitchFamily="18" charset="-120"/>
              </a:rPr>
              <a:t>個</a:t>
            </a: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lvl="1"/>
            <a:endParaRPr lang="en-US" altLang="zh-TW" sz="1800">
              <a:solidFill>
                <a:srgbClr val="000000"/>
              </a:solidFill>
              <a:latin typeface="Times New Roman" panose="02020603050405020304" pitchFamily="18" charset="0"/>
              <a:ea typeface="新細明體" panose="02020500000000000000" pitchFamily="18" charset="-120"/>
            </a:endParaRPr>
          </a:p>
          <a:p>
            <a:pPr lvl="1"/>
            <a:endParaRPr lang="en-US" altLang="zh-TW" sz="1800">
              <a:solidFill>
                <a:srgbClr val="000000"/>
              </a:solidFill>
              <a:latin typeface="Times New Roman" panose="02020603050405020304" pitchFamily="18" charset="0"/>
              <a:ea typeface="新細明體" panose="02020500000000000000" pitchFamily="18" charset="-120"/>
            </a:endParaRPr>
          </a:p>
          <a:p>
            <a:pPr lvl="1"/>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r>
              <a:rPr lang="en-US" altLang="zh-TW" sz="1800">
                <a:solidFill>
                  <a:srgbClr val="000000"/>
                </a:solidFill>
                <a:latin typeface="Times New Roman" panose="02020603050405020304" pitchFamily="18" charset="0"/>
                <a:ea typeface="新細明體" panose="02020500000000000000" pitchFamily="18" charset="-120"/>
              </a:rPr>
              <a:t>01002T:</a:t>
            </a:r>
            <a:r>
              <a:rPr lang="zh-TW" altLang="en-US" sz="1800">
                <a:solidFill>
                  <a:srgbClr val="000000"/>
                </a:solidFill>
                <a:latin typeface="Times New Roman" panose="02020603050405020304" pitchFamily="18" charset="0"/>
                <a:ea typeface="新細明體" panose="02020500000000000000" pitchFamily="18" charset="-120"/>
              </a:rPr>
              <a:t> </a:t>
            </a:r>
            <a:r>
              <a:rPr lang="en-US" altLang="zh-TW" sz="1800">
                <a:solidFill>
                  <a:srgbClr val="000000"/>
                </a:solidFill>
                <a:latin typeface="Times New Roman" panose="02020603050405020304" pitchFamily="18" charset="0"/>
                <a:ea typeface="新細明體" panose="02020500000000000000" pitchFamily="18" charset="-120"/>
              </a:rPr>
              <a:t>46</a:t>
            </a:r>
            <a:r>
              <a:rPr lang="zh-TW" altLang="en-US" sz="1800">
                <a:solidFill>
                  <a:srgbClr val="000000"/>
                </a:solidFill>
                <a:latin typeface="Times New Roman" panose="02020603050405020304" pitchFamily="18" charset="0"/>
                <a:ea typeface="新細明體" panose="02020500000000000000" pitchFamily="18" charset="-120"/>
              </a:rPr>
              <a:t>個</a:t>
            </a:r>
            <a:endParaRPr lang="en-US" altLang="zh-TW" sz="1800">
              <a:solidFill>
                <a:srgbClr val="000000"/>
              </a:solidFill>
              <a:latin typeface="Times New Roman" panose="02020603050405020304" pitchFamily="18" charset="0"/>
              <a:ea typeface="新細明體" panose="02020500000000000000" pitchFamily="18" charset="-120"/>
            </a:endParaRPr>
          </a:p>
        </p:txBody>
      </p:sp>
      <p:sp>
        <p:nvSpPr>
          <p:cNvPr id="21" name="文字方塊 20">
            <a:extLst>
              <a:ext uri="{FF2B5EF4-FFF2-40B4-BE49-F238E27FC236}">
                <a16:creationId xmlns:a16="http://schemas.microsoft.com/office/drawing/2014/main" id="{76C22477-26EE-CC53-A24D-AB3755EDC96A}"/>
              </a:ext>
            </a:extLst>
          </p:cNvPr>
          <p:cNvSpPr txBox="1"/>
          <p:nvPr/>
        </p:nvSpPr>
        <p:spPr>
          <a:xfrm>
            <a:off x="4002319" y="1705611"/>
            <a:ext cx="3382139" cy="2585323"/>
          </a:xfrm>
          <a:prstGeom prst="rect">
            <a:avLst/>
          </a:prstGeom>
          <a:noFill/>
        </p:spPr>
        <p:txBody>
          <a:bodyPr wrap="square">
            <a:spAutoFit/>
          </a:bodyPr>
          <a:lstStyle/>
          <a:p>
            <a:pPr marL="742950" lvl="1" indent="-285750">
              <a:buFont typeface="Arial" panose="020B0604020202020204" pitchFamily="34" charset="0"/>
              <a:buChar char="•"/>
            </a:pPr>
            <a:r>
              <a:rPr lang="en-US" altLang="zh-TW" sz="1800">
                <a:solidFill>
                  <a:srgbClr val="000000"/>
                </a:solidFill>
                <a:latin typeface="Times New Roman" panose="02020603050405020304" pitchFamily="18" charset="0"/>
                <a:ea typeface="新細明體" panose="02020500000000000000" pitchFamily="18" charset="-120"/>
              </a:rPr>
              <a:t>01004T:</a:t>
            </a:r>
            <a:r>
              <a:rPr lang="zh-TW" altLang="en-US" sz="1800">
                <a:solidFill>
                  <a:srgbClr val="000000"/>
                </a:solidFill>
                <a:latin typeface="Times New Roman" panose="02020603050405020304" pitchFamily="18" charset="0"/>
                <a:ea typeface="新細明體" panose="02020500000000000000" pitchFamily="18" charset="-120"/>
              </a:rPr>
              <a:t> </a:t>
            </a:r>
            <a:r>
              <a:rPr lang="en-US" altLang="zh-TW" sz="1800">
                <a:solidFill>
                  <a:srgbClr val="000000"/>
                </a:solidFill>
                <a:latin typeface="Times New Roman" panose="02020603050405020304" pitchFamily="18" charset="0"/>
                <a:ea typeface="新細明體" panose="02020500000000000000" pitchFamily="18" charset="-120"/>
              </a:rPr>
              <a:t>44</a:t>
            </a:r>
            <a:r>
              <a:rPr lang="zh-TW" altLang="en-US" sz="1800">
                <a:solidFill>
                  <a:srgbClr val="000000"/>
                </a:solidFill>
                <a:latin typeface="Times New Roman" panose="02020603050405020304" pitchFamily="18" charset="0"/>
                <a:ea typeface="新細明體" panose="02020500000000000000" pitchFamily="18" charset="-120"/>
              </a:rPr>
              <a:t>個</a:t>
            </a: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r>
              <a:rPr lang="en-US" altLang="zh-TW" sz="1800">
                <a:solidFill>
                  <a:srgbClr val="000000"/>
                </a:solidFill>
                <a:latin typeface="Times New Roman" panose="02020603050405020304" pitchFamily="18" charset="0"/>
                <a:ea typeface="新細明體" panose="02020500000000000000" pitchFamily="18" charset="-120"/>
              </a:rPr>
              <a:t>01007T:</a:t>
            </a:r>
            <a:r>
              <a:rPr lang="zh-TW" altLang="en-US" sz="1800">
                <a:solidFill>
                  <a:srgbClr val="000000"/>
                </a:solidFill>
                <a:latin typeface="Times New Roman" panose="02020603050405020304" pitchFamily="18" charset="0"/>
                <a:ea typeface="新細明體" panose="02020500000000000000" pitchFamily="18" charset="-120"/>
              </a:rPr>
              <a:t> </a:t>
            </a:r>
            <a:r>
              <a:rPr lang="en-US" altLang="zh-TW" sz="1800">
                <a:solidFill>
                  <a:srgbClr val="000000"/>
                </a:solidFill>
                <a:latin typeface="Times New Roman" panose="02020603050405020304" pitchFamily="18" charset="0"/>
                <a:ea typeface="新細明體" panose="02020500000000000000" pitchFamily="18" charset="-120"/>
              </a:rPr>
              <a:t>51</a:t>
            </a:r>
            <a:r>
              <a:rPr lang="zh-TW" altLang="en-US" sz="1800">
                <a:solidFill>
                  <a:srgbClr val="000000"/>
                </a:solidFill>
                <a:latin typeface="Times New Roman" panose="02020603050405020304" pitchFamily="18" charset="0"/>
                <a:ea typeface="新細明體" panose="02020500000000000000" pitchFamily="18" charset="-120"/>
              </a:rPr>
              <a:t>個</a:t>
            </a:r>
            <a:endParaRPr lang="en-US" altLang="zh-TW" sz="1800">
              <a:solidFill>
                <a:srgbClr val="000000"/>
              </a:solidFill>
              <a:latin typeface="Times New Roman" panose="02020603050405020304" pitchFamily="18" charset="0"/>
              <a:ea typeface="新細明體" panose="02020500000000000000" pitchFamily="18" charset="-120"/>
            </a:endParaRPr>
          </a:p>
        </p:txBody>
      </p:sp>
      <p:pic>
        <p:nvPicPr>
          <p:cNvPr id="23" name="圖片 22">
            <a:extLst>
              <a:ext uri="{FF2B5EF4-FFF2-40B4-BE49-F238E27FC236}">
                <a16:creationId xmlns:a16="http://schemas.microsoft.com/office/drawing/2014/main" id="{A607503C-4ECF-99D5-E94D-B6D203926B44}"/>
              </a:ext>
            </a:extLst>
          </p:cNvPr>
          <p:cNvPicPr>
            <a:picLocks noChangeAspect="1"/>
          </p:cNvPicPr>
          <p:nvPr/>
        </p:nvPicPr>
        <p:blipFill>
          <a:blip r:embed="rId3"/>
          <a:stretch>
            <a:fillRect/>
          </a:stretch>
        </p:blipFill>
        <p:spPr>
          <a:xfrm>
            <a:off x="795647" y="2024689"/>
            <a:ext cx="3304481" cy="1971328"/>
          </a:xfrm>
          <a:prstGeom prst="rect">
            <a:avLst/>
          </a:prstGeom>
        </p:spPr>
      </p:pic>
      <p:pic>
        <p:nvPicPr>
          <p:cNvPr id="26" name="圖片 25">
            <a:extLst>
              <a:ext uri="{FF2B5EF4-FFF2-40B4-BE49-F238E27FC236}">
                <a16:creationId xmlns:a16="http://schemas.microsoft.com/office/drawing/2014/main" id="{107EB9EC-AD2F-286C-08B3-1F29C4AA13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062" y="4244945"/>
            <a:ext cx="3304480" cy="1971328"/>
          </a:xfrm>
          <a:prstGeom prst="rect">
            <a:avLst/>
          </a:prstGeom>
        </p:spPr>
      </p:pic>
      <p:pic>
        <p:nvPicPr>
          <p:cNvPr id="27" name="圖片 26">
            <a:extLst>
              <a:ext uri="{FF2B5EF4-FFF2-40B4-BE49-F238E27FC236}">
                <a16:creationId xmlns:a16="http://schemas.microsoft.com/office/drawing/2014/main" id="{514CA00A-121F-9B32-1EFF-FE653141630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43726" y="2024689"/>
            <a:ext cx="3304480" cy="1971328"/>
          </a:xfrm>
          <a:prstGeom prst="rect">
            <a:avLst/>
          </a:prstGeom>
        </p:spPr>
      </p:pic>
      <p:pic>
        <p:nvPicPr>
          <p:cNvPr id="28" name="圖片 27">
            <a:extLst>
              <a:ext uri="{FF2B5EF4-FFF2-40B4-BE49-F238E27FC236}">
                <a16:creationId xmlns:a16="http://schemas.microsoft.com/office/drawing/2014/main" id="{870D56FD-F769-0798-6C51-EBEA55F6088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43726" y="4249500"/>
            <a:ext cx="3304480" cy="1971328"/>
          </a:xfrm>
          <a:prstGeom prst="rect">
            <a:avLst/>
          </a:prstGeom>
        </p:spPr>
      </p:pic>
      <p:pic>
        <p:nvPicPr>
          <p:cNvPr id="29" name="圖片 28">
            <a:extLst>
              <a:ext uri="{FF2B5EF4-FFF2-40B4-BE49-F238E27FC236}">
                <a16:creationId xmlns:a16="http://schemas.microsoft.com/office/drawing/2014/main" id="{75E331FE-E86F-55A1-65FC-D2F30951034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291708" y="2012608"/>
            <a:ext cx="3304480" cy="1971328"/>
          </a:xfrm>
          <a:prstGeom prst="rect">
            <a:avLst/>
          </a:prstGeom>
        </p:spPr>
      </p:pic>
      <p:pic>
        <p:nvPicPr>
          <p:cNvPr id="30" name="圖片 29">
            <a:extLst>
              <a:ext uri="{FF2B5EF4-FFF2-40B4-BE49-F238E27FC236}">
                <a16:creationId xmlns:a16="http://schemas.microsoft.com/office/drawing/2014/main" id="{041DC089-194E-7D71-A71A-D4DEF67822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289359" y="4244945"/>
            <a:ext cx="3304480" cy="1971328"/>
          </a:xfrm>
          <a:prstGeom prst="rect">
            <a:avLst/>
          </a:prstGeom>
        </p:spPr>
      </p:pic>
      <p:sp>
        <p:nvSpPr>
          <p:cNvPr id="31" name="文字方塊 30">
            <a:extLst>
              <a:ext uri="{FF2B5EF4-FFF2-40B4-BE49-F238E27FC236}">
                <a16:creationId xmlns:a16="http://schemas.microsoft.com/office/drawing/2014/main" id="{6994D3B4-4E70-7AC4-BC77-E4D7694B0546}"/>
              </a:ext>
            </a:extLst>
          </p:cNvPr>
          <p:cNvSpPr txBox="1"/>
          <p:nvPr/>
        </p:nvSpPr>
        <p:spPr>
          <a:xfrm>
            <a:off x="5516726" y="503367"/>
            <a:ext cx="6094206" cy="369332"/>
          </a:xfrm>
          <a:prstGeom prst="rect">
            <a:avLst/>
          </a:prstGeom>
          <a:noFill/>
        </p:spPr>
        <p:txBody>
          <a:bodyPr wrap="square">
            <a:spAutoFit/>
          </a:bodyPr>
          <a:lstStyle/>
          <a:p>
            <a:r>
              <a:rPr lang="zh-TW" altLang="en-US" sz="1800" b="1">
                <a:latin typeface="微軟正黑體" panose="020B0604030504040204" pitchFamily="34" charset="-120"/>
                <a:ea typeface="微軟正黑體" panose="020B0604030504040204" pitchFamily="34" charset="-120"/>
                <a:cs typeface="Calibri"/>
              </a:rPr>
              <a:t>台北</a:t>
            </a:r>
            <a:r>
              <a:rPr lang="en-US" altLang="zh-TW" sz="1800" b="1">
                <a:latin typeface="微軟正黑體" panose="020B0604030504040204" pitchFamily="34" charset="-120"/>
                <a:ea typeface="微軟正黑體" panose="020B0604030504040204" pitchFamily="34" charset="-120"/>
                <a:cs typeface="Calibri"/>
              </a:rPr>
              <a:t>(A)</a:t>
            </a:r>
            <a:r>
              <a:rPr lang="zh-TW" altLang="en-US" sz="1800">
                <a:latin typeface="微軟正黑體" panose="020B0604030504040204" pitchFamily="34" charset="-120"/>
                <a:ea typeface="微軟正黑體" panose="020B0604030504040204" pitchFamily="34" charset="-120"/>
                <a:cs typeface="Calibri"/>
              </a:rPr>
              <a:t>、</a:t>
            </a:r>
            <a:r>
              <a:rPr lang="zh-TW" altLang="en-US" sz="1800" b="1">
                <a:latin typeface="微軟正黑體" panose="020B0604030504040204" pitchFamily="34" charset="-120"/>
                <a:ea typeface="微軟正黑體" panose="020B0604030504040204" pitchFamily="34" charset="-120"/>
                <a:cs typeface="Calibri"/>
              </a:rPr>
              <a:t>台中</a:t>
            </a:r>
            <a:r>
              <a:rPr lang="en-US" altLang="zh-TW" sz="1800" b="1">
                <a:latin typeface="微軟正黑體" panose="020B0604030504040204" pitchFamily="34" charset="-120"/>
                <a:ea typeface="微軟正黑體" panose="020B0604030504040204" pitchFamily="34" charset="-120"/>
                <a:cs typeface="Calibri"/>
              </a:rPr>
              <a:t>(B)</a:t>
            </a:r>
            <a:r>
              <a:rPr lang="zh-TW" altLang="en-US" sz="1800">
                <a:latin typeface="微軟正黑體" panose="020B0604030504040204" pitchFamily="34" charset="-120"/>
                <a:ea typeface="微軟正黑體" panose="020B0604030504040204" pitchFamily="34" charset="-120"/>
                <a:cs typeface="Calibri"/>
              </a:rPr>
              <a:t>、</a:t>
            </a:r>
            <a:r>
              <a:rPr lang="zh-TW" altLang="en-US" sz="1800" b="1">
                <a:latin typeface="微軟正黑體" panose="020B0604030504040204" pitchFamily="34" charset="-120"/>
                <a:ea typeface="微軟正黑體" panose="020B0604030504040204" pitchFamily="34" charset="-120"/>
                <a:cs typeface="Calibri"/>
              </a:rPr>
              <a:t>台南</a:t>
            </a:r>
            <a:r>
              <a:rPr lang="en-US" altLang="zh-TW" sz="1800" b="1">
                <a:latin typeface="微軟正黑體" panose="020B0604030504040204" pitchFamily="34" charset="-120"/>
                <a:ea typeface="微軟正黑體" panose="020B0604030504040204" pitchFamily="34" charset="-120"/>
                <a:cs typeface="Calibri"/>
              </a:rPr>
              <a:t>(D)</a:t>
            </a:r>
            <a:r>
              <a:rPr lang="zh-TW" altLang="en-US" sz="1800" b="1">
                <a:latin typeface="微軟正黑體" panose="020B0604030504040204" pitchFamily="34" charset="-120"/>
                <a:ea typeface="微軟正黑體" panose="020B0604030504040204" pitchFamily="34" charset="-120"/>
                <a:cs typeface="Calibri"/>
              </a:rPr>
              <a:t>、高雄</a:t>
            </a:r>
            <a:r>
              <a:rPr lang="en-US" altLang="zh-TW" sz="1800" b="1">
                <a:latin typeface="微軟正黑體" panose="020B0604030504040204" pitchFamily="34" charset="-120"/>
                <a:ea typeface="微軟正黑體" panose="020B0604030504040204" pitchFamily="34" charset="-120"/>
                <a:cs typeface="Calibri"/>
              </a:rPr>
              <a:t>(E)</a:t>
            </a:r>
            <a:r>
              <a:rPr lang="zh-TW" altLang="en-US" sz="1800" b="1">
                <a:latin typeface="微軟正黑體" panose="020B0604030504040204" pitchFamily="34" charset="-120"/>
                <a:ea typeface="微軟正黑體" panose="020B0604030504040204" pitchFamily="34" charset="-120"/>
                <a:cs typeface="Calibri"/>
              </a:rPr>
              <a:t>、新北</a:t>
            </a:r>
            <a:r>
              <a:rPr lang="en-US" altLang="zh-TW" sz="1800" b="1">
                <a:latin typeface="微軟正黑體" panose="020B0604030504040204" pitchFamily="34" charset="-120"/>
                <a:ea typeface="微軟正黑體" panose="020B0604030504040204" pitchFamily="34" charset="-120"/>
                <a:cs typeface="Calibri"/>
              </a:rPr>
              <a:t>(F)</a:t>
            </a:r>
            <a:r>
              <a:rPr lang="zh-TW" altLang="en-US" sz="1800" b="1">
                <a:latin typeface="微軟正黑體" panose="020B0604030504040204" pitchFamily="34" charset="-120"/>
                <a:ea typeface="微軟正黑體" panose="020B0604030504040204" pitchFamily="34" charset="-120"/>
                <a:cs typeface="Calibri"/>
              </a:rPr>
              <a:t>、桃園</a:t>
            </a:r>
            <a:r>
              <a:rPr lang="en-US" altLang="zh-TW" sz="1800" b="1">
                <a:latin typeface="微軟正黑體" panose="020B0604030504040204" pitchFamily="34" charset="-120"/>
                <a:ea typeface="微軟正黑體" panose="020B0604030504040204" pitchFamily="34" charset="-120"/>
                <a:cs typeface="Calibri"/>
              </a:rPr>
              <a:t>(H)</a:t>
            </a:r>
            <a:endParaRPr lang="zh-TW" altLang="en-US"/>
          </a:p>
        </p:txBody>
      </p:sp>
    </p:spTree>
    <p:extLst>
      <p:ext uri="{BB962C8B-B14F-4D97-AF65-F5344CB8AC3E}">
        <p14:creationId xmlns:p14="http://schemas.microsoft.com/office/powerpoint/2010/main" val="838410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solidFill>
                  <a:srgbClr val="000000"/>
                </a:solidFill>
                <a:latin typeface="微軟正黑體" panose="020B0604030504040204" pitchFamily="34" charset="-120"/>
                <a:ea typeface="微軟正黑體" panose="020B0604030504040204" pitchFamily="34" charset="-120"/>
              </a:rPr>
              <a:t>交叉驗證</a:t>
            </a:r>
            <a:endParaRPr lang="zh-TW" altLang="en-US"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35</a:t>
            </a:fld>
            <a:endParaRPr/>
          </a:p>
        </p:txBody>
      </p:sp>
      <p:sp>
        <p:nvSpPr>
          <p:cNvPr id="5" name="文字方塊 4">
            <a:extLst>
              <a:ext uri="{FF2B5EF4-FFF2-40B4-BE49-F238E27FC236}">
                <a16:creationId xmlns:a16="http://schemas.microsoft.com/office/drawing/2014/main" id="{DFAF14C0-9F07-86E4-B5EA-8861C75573B8}"/>
              </a:ext>
            </a:extLst>
          </p:cNvPr>
          <p:cNvSpPr txBox="1"/>
          <p:nvPr/>
        </p:nvSpPr>
        <p:spPr>
          <a:xfrm>
            <a:off x="1120567" y="1331889"/>
            <a:ext cx="5959122" cy="369332"/>
          </a:xfrm>
          <a:prstGeom prst="rect">
            <a:avLst/>
          </a:prstGeom>
          <a:noFill/>
        </p:spPr>
        <p:txBody>
          <a:bodyPr wrap="square">
            <a:spAutoFit/>
          </a:bodyPr>
          <a:lstStyle/>
          <a:p>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各個模型的</a:t>
            </a:r>
            <a:r>
              <a:rPr lang="en-US" altLang="zh-TW" sz="1800" dirty="0">
                <a:latin typeface="Microsoft JhengHei" panose="020B0604030504040204" pitchFamily="34" charset="-120"/>
                <a:ea typeface="Microsoft JhengHei" panose="020B0604030504040204" pitchFamily="34" charset="-120"/>
              </a:rPr>
              <a:t>Hyperparameter</a:t>
            </a:r>
            <a:r>
              <a:rPr lang="zh-TW" altLang="en-US" sz="1800" dirty="0">
                <a:latin typeface="Microsoft JhengHei" panose="020B0604030504040204" pitchFamily="34" charset="-120"/>
                <a:ea typeface="Microsoft JhengHei" panose="020B0604030504040204" pitchFamily="34" charset="-120"/>
              </a:rPr>
              <a:t>交叉驗證最好參數紀錄</a:t>
            </a:r>
            <a:endParaRPr lang="zh-TW" altLang="en-US" dirty="0">
              <a:solidFill>
                <a:srgbClr val="000000"/>
              </a:solidFill>
              <a:latin typeface="Microsoft JhengHei" panose="020B0604030504040204" pitchFamily="34" charset="-120"/>
              <a:ea typeface="Microsoft JhengHei" panose="020B0604030504040204" pitchFamily="34" charset="-120"/>
            </a:endParaRPr>
          </a:p>
        </p:txBody>
      </p:sp>
      <p:sp>
        <p:nvSpPr>
          <p:cNvPr id="31" name="文字方塊 30">
            <a:extLst>
              <a:ext uri="{FF2B5EF4-FFF2-40B4-BE49-F238E27FC236}">
                <a16:creationId xmlns:a16="http://schemas.microsoft.com/office/drawing/2014/main" id="{6994D3B4-4E70-7AC4-BC77-E4D7694B0546}"/>
              </a:ext>
            </a:extLst>
          </p:cNvPr>
          <p:cNvSpPr txBox="1"/>
          <p:nvPr/>
        </p:nvSpPr>
        <p:spPr>
          <a:xfrm>
            <a:off x="5516726" y="503367"/>
            <a:ext cx="6094206" cy="369332"/>
          </a:xfrm>
          <a:prstGeom prst="rect">
            <a:avLst/>
          </a:prstGeom>
          <a:noFill/>
        </p:spPr>
        <p:txBody>
          <a:bodyPr wrap="square">
            <a:spAutoFit/>
          </a:bodyPr>
          <a:lstStyle/>
          <a:p>
            <a:r>
              <a:rPr lang="zh-TW" altLang="en-US" sz="1800" b="1">
                <a:latin typeface="微軟正黑體" panose="020B0604030504040204" pitchFamily="34" charset="-120"/>
                <a:ea typeface="微軟正黑體" panose="020B0604030504040204" pitchFamily="34" charset="-120"/>
                <a:cs typeface="Calibri"/>
              </a:rPr>
              <a:t>台北</a:t>
            </a:r>
            <a:r>
              <a:rPr lang="en-US" altLang="zh-TW" sz="1800" b="1">
                <a:latin typeface="微軟正黑體" panose="020B0604030504040204" pitchFamily="34" charset="-120"/>
                <a:ea typeface="微軟正黑體" panose="020B0604030504040204" pitchFamily="34" charset="-120"/>
                <a:cs typeface="Calibri"/>
              </a:rPr>
              <a:t>(A)</a:t>
            </a:r>
            <a:r>
              <a:rPr lang="zh-TW" altLang="en-US" sz="1800">
                <a:latin typeface="微軟正黑體" panose="020B0604030504040204" pitchFamily="34" charset="-120"/>
                <a:ea typeface="微軟正黑體" panose="020B0604030504040204" pitchFamily="34" charset="-120"/>
                <a:cs typeface="Calibri"/>
              </a:rPr>
              <a:t>、</a:t>
            </a:r>
            <a:r>
              <a:rPr lang="zh-TW" altLang="en-US" sz="1800" b="1">
                <a:latin typeface="微軟正黑體" panose="020B0604030504040204" pitchFamily="34" charset="-120"/>
                <a:ea typeface="微軟正黑體" panose="020B0604030504040204" pitchFamily="34" charset="-120"/>
                <a:cs typeface="Calibri"/>
              </a:rPr>
              <a:t>台中</a:t>
            </a:r>
            <a:r>
              <a:rPr lang="en-US" altLang="zh-TW" sz="1800" b="1">
                <a:latin typeface="微軟正黑體" panose="020B0604030504040204" pitchFamily="34" charset="-120"/>
                <a:ea typeface="微軟正黑體" panose="020B0604030504040204" pitchFamily="34" charset="-120"/>
                <a:cs typeface="Calibri"/>
              </a:rPr>
              <a:t>(B)</a:t>
            </a:r>
            <a:r>
              <a:rPr lang="zh-TW" altLang="en-US" sz="1800">
                <a:latin typeface="微軟正黑體" panose="020B0604030504040204" pitchFamily="34" charset="-120"/>
                <a:ea typeface="微軟正黑體" panose="020B0604030504040204" pitchFamily="34" charset="-120"/>
                <a:cs typeface="Calibri"/>
              </a:rPr>
              <a:t>、</a:t>
            </a:r>
            <a:r>
              <a:rPr lang="zh-TW" altLang="en-US" sz="1800" b="1">
                <a:latin typeface="微軟正黑體" panose="020B0604030504040204" pitchFamily="34" charset="-120"/>
                <a:ea typeface="微軟正黑體" panose="020B0604030504040204" pitchFamily="34" charset="-120"/>
                <a:cs typeface="Calibri"/>
              </a:rPr>
              <a:t>台南</a:t>
            </a:r>
            <a:r>
              <a:rPr lang="en-US" altLang="zh-TW" sz="1800" b="1">
                <a:latin typeface="微軟正黑體" panose="020B0604030504040204" pitchFamily="34" charset="-120"/>
                <a:ea typeface="微軟正黑體" panose="020B0604030504040204" pitchFamily="34" charset="-120"/>
                <a:cs typeface="Calibri"/>
              </a:rPr>
              <a:t>(D)</a:t>
            </a:r>
            <a:r>
              <a:rPr lang="zh-TW" altLang="en-US" sz="1800" b="1">
                <a:latin typeface="微軟正黑體" panose="020B0604030504040204" pitchFamily="34" charset="-120"/>
                <a:ea typeface="微軟正黑體" panose="020B0604030504040204" pitchFamily="34" charset="-120"/>
                <a:cs typeface="Calibri"/>
              </a:rPr>
              <a:t>、高雄</a:t>
            </a:r>
            <a:r>
              <a:rPr lang="en-US" altLang="zh-TW" sz="1800" b="1">
                <a:latin typeface="微軟正黑體" panose="020B0604030504040204" pitchFamily="34" charset="-120"/>
                <a:ea typeface="微軟正黑體" panose="020B0604030504040204" pitchFamily="34" charset="-120"/>
                <a:cs typeface="Calibri"/>
              </a:rPr>
              <a:t>(E)</a:t>
            </a:r>
            <a:r>
              <a:rPr lang="zh-TW" altLang="en-US" sz="1800" b="1">
                <a:latin typeface="微軟正黑體" panose="020B0604030504040204" pitchFamily="34" charset="-120"/>
                <a:ea typeface="微軟正黑體" panose="020B0604030504040204" pitchFamily="34" charset="-120"/>
                <a:cs typeface="Calibri"/>
              </a:rPr>
              <a:t>、新北</a:t>
            </a:r>
            <a:r>
              <a:rPr lang="en-US" altLang="zh-TW" sz="1800" b="1">
                <a:latin typeface="微軟正黑體" panose="020B0604030504040204" pitchFamily="34" charset="-120"/>
                <a:ea typeface="微軟正黑體" panose="020B0604030504040204" pitchFamily="34" charset="-120"/>
                <a:cs typeface="Calibri"/>
              </a:rPr>
              <a:t>(F)</a:t>
            </a:r>
            <a:r>
              <a:rPr lang="zh-TW" altLang="en-US" sz="1800" b="1">
                <a:latin typeface="微軟正黑體" panose="020B0604030504040204" pitchFamily="34" charset="-120"/>
                <a:ea typeface="微軟正黑體" panose="020B0604030504040204" pitchFamily="34" charset="-120"/>
                <a:cs typeface="Calibri"/>
              </a:rPr>
              <a:t>、桃園</a:t>
            </a:r>
            <a:r>
              <a:rPr lang="en-US" altLang="zh-TW" sz="1800" b="1">
                <a:latin typeface="微軟正黑體" panose="020B0604030504040204" pitchFamily="34" charset="-120"/>
                <a:ea typeface="微軟正黑體" panose="020B0604030504040204" pitchFamily="34" charset="-120"/>
                <a:cs typeface="Calibri"/>
              </a:rPr>
              <a:t>(H)</a:t>
            </a:r>
            <a:endParaRPr lang="zh-TW" altLang="en-US"/>
          </a:p>
        </p:txBody>
      </p:sp>
      <p:graphicFrame>
        <p:nvGraphicFramePr>
          <p:cNvPr id="2" name="表格 1">
            <a:extLst>
              <a:ext uri="{FF2B5EF4-FFF2-40B4-BE49-F238E27FC236}">
                <a16:creationId xmlns:a16="http://schemas.microsoft.com/office/drawing/2014/main" id="{0FCB6348-E148-2F98-0D7F-04C1446CEEFE}"/>
              </a:ext>
            </a:extLst>
          </p:cNvPr>
          <p:cNvGraphicFramePr>
            <a:graphicFrameLocks noGrp="1"/>
          </p:cNvGraphicFramePr>
          <p:nvPr/>
        </p:nvGraphicFramePr>
        <p:xfrm>
          <a:off x="262786" y="2018169"/>
          <a:ext cx="11666362" cy="3507942"/>
        </p:xfrm>
        <a:graphic>
          <a:graphicData uri="http://schemas.openxmlformats.org/drawingml/2006/table">
            <a:tbl>
              <a:tblPr firstRow="1" bandRow="1">
                <a:tableStyleId>{93296810-A885-4BE3-A3E7-6D5BEEA58F35}</a:tableStyleId>
              </a:tblPr>
              <a:tblGrid>
                <a:gridCol w="835343">
                  <a:extLst>
                    <a:ext uri="{9D8B030D-6E8A-4147-A177-3AD203B41FA5}">
                      <a16:colId xmlns:a16="http://schemas.microsoft.com/office/drawing/2014/main" val="4124338808"/>
                    </a:ext>
                  </a:extLst>
                </a:gridCol>
                <a:gridCol w="1654493">
                  <a:extLst>
                    <a:ext uri="{9D8B030D-6E8A-4147-A177-3AD203B41FA5}">
                      <a16:colId xmlns:a16="http://schemas.microsoft.com/office/drawing/2014/main" val="1744855449"/>
                    </a:ext>
                  </a:extLst>
                </a:gridCol>
                <a:gridCol w="1730693">
                  <a:extLst>
                    <a:ext uri="{9D8B030D-6E8A-4147-A177-3AD203B41FA5}">
                      <a16:colId xmlns:a16="http://schemas.microsoft.com/office/drawing/2014/main" val="501011371"/>
                    </a:ext>
                  </a:extLst>
                </a:gridCol>
                <a:gridCol w="1730693">
                  <a:extLst>
                    <a:ext uri="{9D8B030D-6E8A-4147-A177-3AD203B41FA5}">
                      <a16:colId xmlns:a16="http://schemas.microsoft.com/office/drawing/2014/main" val="2506994248"/>
                    </a:ext>
                  </a:extLst>
                </a:gridCol>
                <a:gridCol w="2137092">
                  <a:extLst>
                    <a:ext uri="{9D8B030D-6E8A-4147-A177-3AD203B41FA5}">
                      <a16:colId xmlns:a16="http://schemas.microsoft.com/office/drawing/2014/main" val="15538232"/>
                    </a:ext>
                  </a:extLst>
                </a:gridCol>
                <a:gridCol w="2465705">
                  <a:extLst>
                    <a:ext uri="{9D8B030D-6E8A-4147-A177-3AD203B41FA5}">
                      <a16:colId xmlns:a16="http://schemas.microsoft.com/office/drawing/2014/main" val="1328832487"/>
                    </a:ext>
                  </a:extLst>
                </a:gridCol>
                <a:gridCol w="1112343">
                  <a:extLst>
                    <a:ext uri="{9D8B030D-6E8A-4147-A177-3AD203B41FA5}">
                      <a16:colId xmlns:a16="http://schemas.microsoft.com/office/drawing/2014/main" val="2306154859"/>
                    </a:ext>
                  </a:extLst>
                </a:gridCol>
              </a:tblGrid>
              <a:tr h="346354">
                <a:tc>
                  <a:txBody>
                    <a:bodyPr/>
                    <a:lstStyle/>
                    <a:p>
                      <a:pPr algn="ctr"/>
                      <a:r>
                        <a:rPr lang="en-US" altLang="zh-TW" sz="1200"/>
                        <a:t>Model</a:t>
                      </a:r>
                      <a:endParaRPr lang="zh-TW" altLang="en-US" sz="1200"/>
                    </a:p>
                  </a:txBody>
                  <a:tcPr anchor="ctr"/>
                </a:tc>
                <a:tc gridSpan="6">
                  <a:txBody>
                    <a:bodyPr/>
                    <a:lstStyle/>
                    <a:p>
                      <a:pPr algn="ctr"/>
                      <a:r>
                        <a:rPr lang="en-US" altLang="zh-TW" sz="1200"/>
                        <a:t>Hyperparameter</a:t>
                      </a:r>
                      <a:endParaRPr lang="zh-TW" altLang="en-US" sz="1200"/>
                    </a:p>
                  </a:txBody>
                  <a:tcPr anchor="ctr"/>
                </a:tc>
                <a:tc hMerge="1">
                  <a:txBody>
                    <a:bodyPr/>
                    <a:lstStyle/>
                    <a:p>
                      <a:pPr algn="ctr"/>
                      <a:endParaRPr lang="zh-TW" altLang="en-US" sz="1200"/>
                    </a:p>
                  </a:txBody>
                  <a:tcPr anchor="ctr"/>
                </a:tc>
                <a:tc hMerge="1">
                  <a:txBody>
                    <a:bodyPr/>
                    <a:lstStyle/>
                    <a:p>
                      <a:pPr algn="ctr"/>
                      <a:endParaRPr lang="zh-TW" altLang="en-US" sz="1200"/>
                    </a:p>
                  </a:txBody>
                  <a:tcPr anchor="ctr"/>
                </a:tc>
                <a:tc hMerge="1">
                  <a:txBody>
                    <a:bodyPr/>
                    <a:lstStyle/>
                    <a:p>
                      <a:pPr algn="ctr"/>
                      <a:endParaRPr lang="zh-TW" altLang="en-US" sz="1200"/>
                    </a:p>
                  </a:txBody>
                  <a:tcPr anchor="ctr"/>
                </a:tc>
                <a:tc hMerge="1">
                  <a:txBody>
                    <a:bodyPr/>
                    <a:lstStyle/>
                    <a:p>
                      <a:pPr algn="ctr"/>
                      <a:endParaRPr lang="zh-TW" altLang="en-US" sz="1200"/>
                    </a:p>
                  </a:txBody>
                  <a:tcPr anchor="ctr"/>
                </a:tc>
                <a:tc hMerge="1">
                  <a:txBody>
                    <a:bodyPr/>
                    <a:lstStyle/>
                    <a:p>
                      <a:pPr algn="ctr"/>
                      <a:endParaRPr lang="zh-TW" altLang="en-US" sz="1200"/>
                    </a:p>
                  </a:txBody>
                  <a:tcPr anchor="ctr"/>
                </a:tc>
                <a:extLst>
                  <a:ext uri="{0D108BD9-81ED-4DB2-BD59-A6C34878D82A}">
                    <a16:rowId xmlns:a16="http://schemas.microsoft.com/office/drawing/2014/main" val="2018667289"/>
                  </a:ext>
                </a:extLst>
              </a:tr>
              <a:tr h="346354">
                <a:tc>
                  <a:txBody>
                    <a:bodyPr/>
                    <a:lstStyle/>
                    <a:p>
                      <a:pPr algn="ctr"/>
                      <a:endParaRPr lang="zh-TW" altLang="en-US" sz="1200"/>
                    </a:p>
                  </a:txBody>
                  <a:tcPr anchor="ctr"/>
                </a:tc>
                <a:tc>
                  <a:txBody>
                    <a:bodyPr/>
                    <a:lstStyle/>
                    <a:p>
                      <a:pPr algn="ctr"/>
                      <a:r>
                        <a:rPr lang="en-US" altLang="zh-TW" sz="1200">
                          <a:solidFill>
                            <a:srgbClr val="000000"/>
                          </a:solidFill>
                          <a:latin typeface="Times New Roman" panose="02020603050405020304" pitchFamily="18" charset="0"/>
                          <a:ea typeface="+mn-ea"/>
                        </a:rPr>
                        <a:t>01001T</a:t>
                      </a:r>
                      <a:endParaRPr lang="zh-TW" altLang="en-US" sz="1200"/>
                    </a:p>
                  </a:txBody>
                  <a:tcPr anchor="ctr"/>
                </a:tc>
                <a:tc>
                  <a:txBody>
                    <a:bodyPr/>
                    <a:lstStyle/>
                    <a:p>
                      <a:pPr algn="ctr"/>
                      <a:r>
                        <a:rPr lang="en-US" altLang="zh-TW" sz="1200">
                          <a:solidFill>
                            <a:srgbClr val="000000"/>
                          </a:solidFill>
                          <a:latin typeface="Times New Roman" panose="02020603050405020304" pitchFamily="18" charset="0"/>
                          <a:ea typeface="+mn-ea"/>
                        </a:rPr>
                        <a:t>01002T</a:t>
                      </a:r>
                      <a:endParaRPr lang="zh-TW" altLang="en-US" sz="1200"/>
                    </a:p>
                  </a:txBody>
                  <a:tcPr anchor="ctr"/>
                </a:tc>
                <a:tc>
                  <a:txBody>
                    <a:bodyPr/>
                    <a:lstStyle/>
                    <a:p>
                      <a:pPr algn="ctr"/>
                      <a:r>
                        <a:rPr lang="en-US" altLang="zh-TW" sz="1200">
                          <a:solidFill>
                            <a:srgbClr val="000000"/>
                          </a:solidFill>
                          <a:latin typeface="Times New Roman" panose="02020603050405020304" pitchFamily="18" charset="0"/>
                          <a:ea typeface="+mn-ea"/>
                        </a:rPr>
                        <a:t>01004T</a:t>
                      </a:r>
                      <a:endParaRPr lang="zh-TW" altLang="en-US" sz="1200"/>
                    </a:p>
                  </a:txBody>
                  <a:tcPr anchor="ctr"/>
                </a:tc>
                <a:tc>
                  <a:txBody>
                    <a:bodyPr/>
                    <a:lstStyle/>
                    <a:p>
                      <a:pPr algn="ctr"/>
                      <a:r>
                        <a:rPr lang="en-US" altLang="zh-TW" sz="1200">
                          <a:solidFill>
                            <a:srgbClr val="000000"/>
                          </a:solidFill>
                          <a:latin typeface="Times New Roman" panose="02020603050405020304" pitchFamily="18" charset="0"/>
                          <a:ea typeface="+mn-ea"/>
                        </a:rPr>
                        <a:t>01007T</a:t>
                      </a:r>
                      <a:endParaRPr lang="zh-TW" altLang="en-US" sz="1200"/>
                    </a:p>
                  </a:txBody>
                  <a:tcPr anchor="ctr"/>
                </a:tc>
                <a:tc>
                  <a:txBody>
                    <a:bodyPr/>
                    <a:lstStyle/>
                    <a:p>
                      <a:pPr algn="ctr"/>
                      <a:r>
                        <a:rPr lang="en-US" altLang="zh-TW" sz="1200">
                          <a:solidFill>
                            <a:srgbClr val="000000"/>
                          </a:solidFill>
                          <a:latin typeface="Times New Roman" panose="02020603050405020304" pitchFamily="18" charset="0"/>
                          <a:ea typeface="+mn-ea"/>
                        </a:rPr>
                        <a:t>01009T</a:t>
                      </a:r>
                      <a:endParaRPr lang="zh-TW" altLang="en-US" sz="1200"/>
                    </a:p>
                  </a:txBody>
                  <a:tcPr anchor="ctr"/>
                </a:tc>
                <a:tc>
                  <a:txBody>
                    <a:bodyPr/>
                    <a:lstStyle/>
                    <a:p>
                      <a:pPr algn="ctr"/>
                      <a:r>
                        <a:rPr lang="en-US" altLang="zh-TW" sz="1200">
                          <a:solidFill>
                            <a:srgbClr val="000000"/>
                          </a:solidFill>
                          <a:latin typeface="Times New Roman" panose="02020603050405020304" pitchFamily="18" charset="0"/>
                          <a:ea typeface="+mn-ea"/>
                        </a:rPr>
                        <a:t>01010T</a:t>
                      </a:r>
                      <a:endParaRPr lang="zh-TW" altLang="en-US" sz="1200"/>
                    </a:p>
                  </a:txBody>
                  <a:tcPr anchor="ctr"/>
                </a:tc>
                <a:extLst>
                  <a:ext uri="{0D108BD9-81ED-4DB2-BD59-A6C34878D82A}">
                    <a16:rowId xmlns:a16="http://schemas.microsoft.com/office/drawing/2014/main" val="2273892392"/>
                  </a:ext>
                </a:extLst>
              </a:tr>
              <a:tr h="419064">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=5</a:t>
                      </a:r>
                    </a:p>
                    <a:p>
                      <a:pPr algn="ctr"/>
                      <a:r>
                        <a:rPr lang="en-US" altLang="zh-TW" sz="1200" b="0" i="0" u="none" strike="noStrike" cap="none" err="1">
                          <a:solidFill>
                            <a:schemeClr val="dk1"/>
                          </a:solidFill>
                          <a:effectLst/>
                          <a:latin typeface="+mn-lt"/>
                          <a:ea typeface="+mn-ea"/>
                          <a:cs typeface="+mn-cs"/>
                          <a:sym typeface="Arial"/>
                        </a:rPr>
                        <a:t>min_samples_leaf</a:t>
                      </a:r>
                      <a:r>
                        <a:rPr lang="en-US" altLang="zh-TW" sz="1200" b="0" i="0" u="none" strike="noStrike" cap="none">
                          <a:solidFill>
                            <a:schemeClr val="dk1"/>
                          </a:solidFill>
                          <a:effectLst/>
                          <a:latin typeface="+mn-lt"/>
                          <a:ea typeface="+mn-ea"/>
                          <a:cs typeface="+mn-cs"/>
                          <a:sym typeface="Arial"/>
                        </a:rPr>
                        <a:t>=4</a:t>
                      </a:r>
                      <a:endParaRPr lang="zh-TW"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=15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min_samples_leaf</a:t>
                      </a:r>
                      <a:r>
                        <a:rPr lang="en-US" altLang="zh-TW" sz="1200" b="0" i="0" u="none" strike="noStrike" cap="none">
                          <a:solidFill>
                            <a:schemeClr val="dk1"/>
                          </a:solidFill>
                          <a:effectLst/>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min_samples_split</a:t>
                      </a:r>
                      <a:r>
                        <a:rPr lang="en-US" altLang="zh-TW" sz="1200" b="0" i="0" u="none" strike="noStrike" cap="none">
                          <a:solidFill>
                            <a:schemeClr val="dk1"/>
                          </a:solidFill>
                          <a:effectLst/>
                          <a:latin typeface="+mn-lt"/>
                          <a:ea typeface="+mn-ea"/>
                          <a:cs typeface="+mn-cs"/>
                          <a:sym typeface="Arial"/>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=10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min_samples_split</a:t>
                      </a:r>
                      <a:r>
                        <a:rPr lang="en-US" altLang="zh-TW" sz="1200" b="0" i="0" u="none" strike="noStrike" cap="none">
                          <a:solidFill>
                            <a:schemeClr val="dk1"/>
                          </a:solidFill>
                          <a:effectLst/>
                          <a:latin typeface="+mn-lt"/>
                          <a:ea typeface="+mn-ea"/>
                          <a:cs typeface="+mn-cs"/>
                          <a:sym typeface="Arial"/>
                        </a:rPr>
                        <a:t>=5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=15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min_samples_leaf</a:t>
                      </a:r>
                      <a:r>
                        <a:rPr lang="en-US" altLang="zh-TW" sz="1200" b="0" i="0" u="none" strike="noStrike" cap="none">
                          <a:solidFill>
                            <a:schemeClr val="dk1"/>
                          </a:solidFill>
                          <a:effectLst/>
                          <a:latin typeface="+mn-lt"/>
                          <a:ea typeface="+mn-ea"/>
                          <a:cs typeface="+mn-cs"/>
                          <a:sym typeface="Arial"/>
                        </a:rPr>
                        <a:t>=4</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min_samples_leaf</a:t>
                      </a:r>
                      <a:r>
                        <a:rPr lang="en-US" altLang="zh-TW" sz="1200" b="0" i="0" u="none" strike="noStrike" cap="none">
                          <a:solidFill>
                            <a:schemeClr val="dk1"/>
                          </a:solidFill>
                          <a:effectLst/>
                          <a:latin typeface="+mn-lt"/>
                          <a:ea typeface="+mn-ea"/>
                          <a:cs typeface="+mn-cs"/>
                          <a:sym typeface="Arial"/>
                        </a:rPr>
                        <a:t>=4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min_samples_split</a:t>
                      </a:r>
                      <a:r>
                        <a:rPr lang="en-US" altLang="zh-TW" sz="1200" b="0" i="0" u="none" strike="noStrike" cap="none">
                          <a:solidFill>
                            <a:schemeClr val="dk1"/>
                          </a:solidFill>
                          <a:effectLst/>
                          <a:latin typeface="+mn-lt"/>
                          <a:ea typeface="+mn-ea"/>
                          <a:cs typeface="+mn-cs"/>
                          <a:sym typeface="Arial"/>
                        </a:rPr>
                        <a:t>=5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=5</a:t>
                      </a:r>
                    </a:p>
                  </a:txBody>
                  <a:tcPr anchor="ctr"/>
                </a:tc>
                <a:extLst>
                  <a:ext uri="{0D108BD9-81ED-4DB2-BD59-A6C34878D82A}">
                    <a16:rowId xmlns:a16="http://schemas.microsoft.com/office/drawing/2014/main" val="456715283"/>
                  </a:ext>
                </a:extLst>
              </a:tr>
              <a:tr h="586689">
                <a:tc>
                  <a:txBody>
                    <a:bodyPr/>
                    <a:lstStyle/>
                    <a:p>
                      <a:pPr algn="ctr"/>
                      <a:r>
                        <a:rPr lang="en-US" altLang="zh-TW" sz="1200"/>
                        <a:t>RF</a:t>
                      </a:r>
                      <a:endParaRPr lang="zh-TW"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min_samples_leaf</a:t>
                      </a:r>
                      <a:r>
                        <a:rPr lang="en-US" altLang="zh-TW" sz="1200" b="0" i="0" u="none" strike="noStrike" cap="none">
                          <a:solidFill>
                            <a:schemeClr val="dk1"/>
                          </a:solidFill>
                          <a:effectLst/>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n_estimators</a:t>
                      </a:r>
                      <a:r>
                        <a:rPr lang="en-US" altLang="zh-TW" sz="1200" b="0" i="0" u="none" strike="noStrike" cap="none">
                          <a:solidFill>
                            <a:schemeClr val="dk1"/>
                          </a:solidFill>
                          <a:effectLst/>
                          <a:latin typeface="+mn-lt"/>
                          <a:ea typeface="+mn-ea"/>
                          <a:cs typeface="+mn-cs"/>
                          <a:sym typeface="Arial"/>
                        </a:rPr>
                        <a:t>=50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min_samples_leaf</a:t>
                      </a:r>
                      <a:r>
                        <a:rPr lang="en-US" altLang="zh-TW" sz="1200" b="0" i="0" u="none" strike="noStrike" cap="none">
                          <a:solidFill>
                            <a:schemeClr val="dk1"/>
                          </a:solidFill>
                          <a:effectLst/>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min_samples_split</a:t>
                      </a:r>
                      <a:r>
                        <a:rPr lang="en-US" altLang="zh-TW" sz="1200" b="0" i="0" u="none" strike="noStrike" cap="none">
                          <a:solidFill>
                            <a:schemeClr val="dk1"/>
                          </a:solidFill>
                          <a:effectLst/>
                          <a:latin typeface="+mn-lt"/>
                          <a:ea typeface="+mn-ea"/>
                          <a:cs typeface="+mn-cs"/>
                          <a:sym typeface="Arial"/>
                        </a:rPr>
                        <a:t>=5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n_estimators</a:t>
                      </a:r>
                      <a:r>
                        <a:rPr lang="en-US" altLang="zh-TW" sz="1200" b="0" i="0" u="none" strike="noStrike" cap="none">
                          <a:solidFill>
                            <a:schemeClr val="dk1"/>
                          </a:solidFill>
                          <a:effectLst/>
                          <a:latin typeface="+mn-lt"/>
                          <a:ea typeface="+mn-ea"/>
                          <a:cs typeface="+mn-cs"/>
                          <a:sym typeface="Arial"/>
                        </a:rPr>
                        <a:t>=50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min_samples_split</a:t>
                      </a:r>
                      <a:r>
                        <a:rPr lang="en-US" altLang="zh-TW" sz="1200" b="0" i="0" u="none" strike="noStrike" cap="none">
                          <a:solidFill>
                            <a:schemeClr val="dk1"/>
                          </a:solidFill>
                          <a:effectLst/>
                          <a:latin typeface="+mn-lt"/>
                          <a:ea typeface="+mn-ea"/>
                          <a:cs typeface="+mn-cs"/>
                          <a:sym typeface="Arial"/>
                        </a:rPr>
                        <a:t>=10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n_estimators</a:t>
                      </a:r>
                      <a:r>
                        <a:rPr lang="en-US" altLang="zh-TW" sz="1200" b="0" i="0" u="none" strike="noStrike" cap="none">
                          <a:solidFill>
                            <a:schemeClr val="dk1"/>
                          </a:solidFill>
                          <a:effectLst/>
                          <a:latin typeface="+mn-lt"/>
                          <a:ea typeface="+mn-ea"/>
                          <a:cs typeface="+mn-cs"/>
                          <a:sym typeface="Arial"/>
                        </a:rPr>
                        <a:t>=50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min_samples_leaf</a:t>
                      </a:r>
                      <a:r>
                        <a:rPr lang="en-US" altLang="zh-TW" sz="1200" b="0" i="0" u="none" strike="noStrike" cap="none">
                          <a:solidFill>
                            <a:schemeClr val="dk1"/>
                          </a:solidFill>
                          <a:effectLst/>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min_samples_split</a:t>
                      </a:r>
                      <a:r>
                        <a:rPr lang="en-US" altLang="zh-TW" sz="1200" b="0" i="0" u="none" strike="noStrike" cap="none">
                          <a:solidFill>
                            <a:schemeClr val="dk1"/>
                          </a:solidFill>
                          <a:effectLst/>
                          <a:latin typeface="+mn-lt"/>
                          <a:ea typeface="+mn-ea"/>
                          <a:cs typeface="+mn-cs"/>
                          <a:sym typeface="Arial"/>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=15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min_samples_leaf</a:t>
                      </a:r>
                      <a:r>
                        <a:rPr lang="en-US" altLang="zh-TW" sz="1200" b="0" i="0" u="none" strike="noStrike" cap="none">
                          <a:solidFill>
                            <a:schemeClr val="dk1"/>
                          </a:solidFill>
                          <a:effectLst/>
                          <a:latin typeface="+mn-lt"/>
                          <a:ea typeface="+mn-ea"/>
                          <a:cs typeface="+mn-cs"/>
                          <a:sym typeface="Arial"/>
                        </a:rPr>
                        <a:t>=4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n_estimators</a:t>
                      </a:r>
                      <a:r>
                        <a:rPr lang="en-US" altLang="zh-TW" sz="1200" b="0" i="0" u="none" strike="noStrike" cap="none">
                          <a:solidFill>
                            <a:schemeClr val="dk1"/>
                          </a:solidFill>
                          <a:effectLst/>
                          <a:latin typeface="+mn-lt"/>
                          <a:ea typeface="+mn-ea"/>
                          <a:cs typeface="+mn-cs"/>
                          <a:sym typeface="Arial"/>
                        </a:rPr>
                        <a:t>=50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altLang="zh-TW" sz="1200" b="0" i="0" u="none" strike="noStrike" cap="none">
                          <a:solidFill>
                            <a:schemeClr val="dk1"/>
                          </a:solidFill>
                          <a:effectLst/>
                          <a:latin typeface="+mn-lt"/>
                          <a:ea typeface="+mn-ea"/>
                          <a:cs typeface="+mn-cs"/>
                          <a:sym typeface="Arial"/>
                        </a:rPr>
                        <a:t>max_depth=10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altLang="zh-TW" sz="1200" b="0" i="0" u="none" strike="noStrike" cap="none">
                          <a:solidFill>
                            <a:schemeClr val="dk1"/>
                          </a:solidFill>
                          <a:effectLst/>
                          <a:latin typeface="+mn-lt"/>
                          <a:ea typeface="+mn-ea"/>
                          <a:cs typeface="+mn-cs"/>
                          <a:sym typeface="Arial"/>
                        </a:rPr>
                        <a:t>n_estimators=50</a:t>
                      </a:r>
                    </a:p>
                  </a:txBody>
                  <a:tcPr anchor="ctr"/>
                </a:tc>
                <a:extLst>
                  <a:ext uri="{0D108BD9-81ED-4DB2-BD59-A6C34878D82A}">
                    <a16:rowId xmlns:a16="http://schemas.microsoft.com/office/drawing/2014/main" val="2307420840"/>
                  </a:ext>
                </a:extLst>
              </a:tr>
              <a:tr h="58668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XGBoost</a:t>
                      </a:r>
                      <a:endParaRPr lang="en-US" altLang="zh-TW" sz="1200" b="0" i="0" u="none" strike="noStrike" cap="none">
                        <a:solidFill>
                          <a:schemeClr val="dk1"/>
                        </a:solidFill>
                        <a:effectLst/>
                        <a:latin typeface="+mn-lt"/>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learning_rate</a:t>
                      </a:r>
                      <a:r>
                        <a:rPr lang="en-US" altLang="zh-TW" sz="1200" b="0" i="0" u="none" strike="noStrike" cap="none">
                          <a:solidFill>
                            <a:schemeClr val="dk1"/>
                          </a:solidFill>
                          <a:effectLst/>
                          <a:latin typeface="+mn-lt"/>
                          <a:ea typeface="+mn-ea"/>
                          <a:cs typeface="+mn-cs"/>
                          <a:sym typeface="Arial"/>
                        </a:rPr>
                        <a:t>=0.1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n_estimators</a:t>
                      </a:r>
                      <a:r>
                        <a:rPr lang="en-US" altLang="zh-TW" sz="1200" b="0" i="0" u="none" strike="noStrike" cap="none">
                          <a:solidFill>
                            <a:schemeClr val="dk1"/>
                          </a:solidFill>
                          <a:effectLst/>
                          <a:latin typeface="+mn-lt"/>
                          <a:ea typeface="+mn-ea"/>
                          <a:cs typeface="+mn-cs"/>
                          <a:sym typeface="Arial"/>
                        </a:rPr>
                        <a:t>=300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learning_rate</a:t>
                      </a:r>
                      <a:r>
                        <a:rPr lang="en-US" altLang="zh-TW" sz="1200" b="0" i="0" u="none" strike="noStrike" cap="none">
                          <a:solidFill>
                            <a:schemeClr val="dk1"/>
                          </a:solidFill>
                          <a:effectLst/>
                          <a:latin typeface="+mn-lt"/>
                          <a:ea typeface="+mn-ea"/>
                          <a:cs typeface="+mn-cs"/>
                          <a:sym typeface="Arial"/>
                        </a:rPr>
                        <a:t>=0.1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=7</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n_estimators</a:t>
                      </a:r>
                      <a:r>
                        <a:rPr lang="en-US" altLang="zh-TW" sz="1200" b="0" i="0" u="none" strike="noStrike" cap="none">
                          <a:solidFill>
                            <a:schemeClr val="dk1"/>
                          </a:solidFill>
                          <a:effectLst/>
                          <a:latin typeface="+mn-lt"/>
                          <a:ea typeface="+mn-ea"/>
                          <a:cs typeface="+mn-cs"/>
                          <a:sym typeface="Arial"/>
                        </a:rPr>
                        <a:t>=100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learning_rate</a:t>
                      </a:r>
                      <a:r>
                        <a:rPr lang="en-US" altLang="zh-TW" sz="1200" b="0" i="0" u="none" strike="noStrike" cap="none">
                          <a:solidFill>
                            <a:schemeClr val="dk1"/>
                          </a:solidFill>
                          <a:effectLst/>
                          <a:latin typeface="+mn-lt"/>
                          <a:ea typeface="+mn-ea"/>
                          <a:cs typeface="+mn-cs"/>
                          <a:sym typeface="Arial"/>
                        </a:rPr>
                        <a:t>=0.1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n_estimators</a:t>
                      </a:r>
                      <a:r>
                        <a:rPr lang="en-US" altLang="zh-TW" sz="1200" b="0" i="0" u="none" strike="noStrike" cap="none">
                          <a:solidFill>
                            <a:schemeClr val="dk1"/>
                          </a:solidFill>
                          <a:effectLst/>
                          <a:latin typeface="+mn-lt"/>
                          <a:ea typeface="+mn-ea"/>
                          <a:cs typeface="+mn-cs"/>
                          <a:sym typeface="Arial"/>
                        </a:rPr>
                        <a:t>=300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learning_rate</a:t>
                      </a:r>
                      <a:r>
                        <a:rPr lang="en-US" altLang="zh-TW" sz="1200" b="0" i="0" u="none" strike="noStrike" cap="none">
                          <a:solidFill>
                            <a:schemeClr val="dk1"/>
                          </a:solidFill>
                          <a:effectLst/>
                          <a:latin typeface="+mn-lt"/>
                          <a:ea typeface="+mn-ea"/>
                          <a:cs typeface="+mn-cs"/>
                          <a:sym typeface="Arial"/>
                        </a:rPr>
                        <a:t>=0.1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=7</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n_estimators</a:t>
                      </a:r>
                      <a:r>
                        <a:rPr lang="en-US" altLang="zh-TW" sz="1200" b="0" i="0" u="none" strike="noStrike" cap="none">
                          <a:solidFill>
                            <a:schemeClr val="dk1"/>
                          </a:solidFill>
                          <a:effectLst/>
                          <a:latin typeface="+mn-lt"/>
                          <a:ea typeface="+mn-ea"/>
                          <a:cs typeface="+mn-cs"/>
                          <a:sym typeface="Arial"/>
                        </a:rPr>
                        <a:t>=200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learning_rate</a:t>
                      </a:r>
                      <a:r>
                        <a:rPr lang="en-US" altLang="zh-TW" sz="1200" b="0" i="0" u="none" strike="noStrike" cap="none">
                          <a:solidFill>
                            <a:schemeClr val="dk1"/>
                          </a:solidFill>
                          <a:effectLst/>
                          <a:latin typeface="+mn-lt"/>
                          <a:ea typeface="+mn-ea"/>
                          <a:cs typeface="+mn-cs"/>
                          <a:sym typeface="Arial"/>
                        </a:rPr>
                        <a:t>=0.1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n_estimators</a:t>
                      </a:r>
                      <a:r>
                        <a:rPr lang="en-US" altLang="zh-TW" sz="1200" b="0" i="0" u="none" strike="noStrike" cap="none">
                          <a:solidFill>
                            <a:schemeClr val="dk1"/>
                          </a:solidFill>
                          <a:effectLst/>
                          <a:latin typeface="+mn-lt"/>
                          <a:ea typeface="+mn-ea"/>
                          <a:cs typeface="+mn-cs"/>
                          <a:sym typeface="Arial"/>
                        </a:rPr>
                        <a:t>=200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learning_rate</a:t>
                      </a:r>
                      <a:r>
                        <a:rPr lang="en-US" altLang="zh-TW" sz="1200" b="0" i="0" u="none" strike="noStrike" cap="none">
                          <a:solidFill>
                            <a:schemeClr val="dk1"/>
                          </a:solidFill>
                          <a:effectLst/>
                          <a:latin typeface="+mn-lt"/>
                          <a:ea typeface="+mn-ea"/>
                          <a:cs typeface="+mn-cs"/>
                          <a:sym typeface="Arial"/>
                        </a:rPr>
                        <a:t>=0.1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max_depth</a:t>
                      </a:r>
                      <a:r>
                        <a:rPr lang="en-US" altLang="zh-TW" sz="1200" b="0" i="0" u="none" strike="noStrike" cap="none">
                          <a:solidFill>
                            <a:schemeClr val="dk1"/>
                          </a:solidFill>
                          <a:effectLst/>
                          <a:latin typeface="+mn-lt"/>
                          <a:ea typeface="+mn-ea"/>
                          <a:cs typeface="+mn-cs"/>
                          <a:sym typeface="Arial"/>
                        </a:rPr>
                        <a:t>=7</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err="1">
                          <a:solidFill>
                            <a:schemeClr val="dk1"/>
                          </a:solidFill>
                          <a:effectLst/>
                          <a:latin typeface="+mn-lt"/>
                          <a:ea typeface="+mn-ea"/>
                          <a:cs typeface="+mn-cs"/>
                          <a:sym typeface="Arial"/>
                        </a:rPr>
                        <a:t>n_estimators</a:t>
                      </a:r>
                      <a:r>
                        <a:rPr lang="en-US" altLang="zh-TW" sz="1200" b="0" i="0" u="none" strike="noStrike" cap="none">
                          <a:solidFill>
                            <a:schemeClr val="dk1"/>
                          </a:solidFill>
                          <a:effectLst/>
                          <a:latin typeface="+mn-lt"/>
                          <a:ea typeface="+mn-ea"/>
                          <a:cs typeface="+mn-cs"/>
                          <a:sym typeface="Arial"/>
                        </a:rPr>
                        <a:t>=100</a:t>
                      </a:r>
                    </a:p>
                  </a:txBody>
                  <a:tcPr anchor="ctr"/>
                </a:tc>
                <a:extLst>
                  <a:ext uri="{0D108BD9-81ED-4DB2-BD59-A6C34878D82A}">
                    <a16:rowId xmlns:a16="http://schemas.microsoft.com/office/drawing/2014/main" val="357505632"/>
                  </a:ext>
                </a:extLst>
              </a:tr>
              <a:tr h="346354">
                <a:tc>
                  <a:txBody>
                    <a:bodyPr/>
                    <a:lstStyle/>
                    <a:p>
                      <a:pPr algn="ctr"/>
                      <a:r>
                        <a:rPr lang="en-US" altLang="zh-TW" sz="1200"/>
                        <a:t>SVM</a:t>
                      </a:r>
                      <a:endParaRPr lang="zh-TW"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a:solidFill>
                            <a:schemeClr val="dk1"/>
                          </a:solidFill>
                          <a:effectLst/>
                          <a:latin typeface="+mn-lt"/>
                          <a:ea typeface="+mn-ea"/>
                          <a:cs typeface="+mn-cs"/>
                          <a:sym typeface="Arial"/>
                        </a:rPr>
                        <a:t>C = 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a:solidFill>
                            <a:schemeClr val="dk1"/>
                          </a:solidFill>
                          <a:effectLst/>
                          <a:latin typeface="+mn-lt"/>
                          <a:ea typeface="+mn-ea"/>
                          <a:cs typeface="+mn-cs"/>
                          <a:sym typeface="Arial"/>
                        </a:rPr>
                        <a:t>C = 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a:solidFill>
                            <a:schemeClr val="dk1"/>
                          </a:solidFill>
                          <a:effectLst/>
                          <a:latin typeface="+mn-lt"/>
                          <a:ea typeface="+mn-ea"/>
                          <a:cs typeface="+mn-cs"/>
                          <a:sym typeface="Arial"/>
                        </a:rPr>
                        <a:t>C</a:t>
                      </a:r>
                      <a:r>
                        <a:rPr lang="zh-TW" altLang="en-US" sz="1200" b="0" i="0" u="none" strike="noStrike" cap="none">
                          <a:solidFill>
                            <a:schemeClr val="dk1"/>
                          </a:solidFill>
                          <a:effectLst/>
                          <a:latin typeface="+mn-lt"/>
                          <a:ea typeface="+mn-ea"/>
                          <a:cs typeface="+mn-cs"/>
                          <a:sym typeface="Arial"/>
                        </a:rPr>
                        <a:t> </a:t>
                      </a:r>
                      <a:r>
                        <a:rPr lang="en-US" altLang="zh-TW" sz="1200" b="0" i="0" u="none" strike="noStrike" cap="none">
                          <a:solidFill>
                            <a:schemeClr val="dk1"/>
                          </a:solidFill>
                          <a:effectLst/>
                          <a:latin typeface="+mn-lt"/>
                          <a:ea typeface="+mn-ea"/>
                          <a:cs typeface="+mn-cs"/>
                          <a:sym typeface="Arial"/>
                        </a:rPr>
                        <a:t>=</a:t>
                      </a:r>
                      <a:r>
                        <a:rPr lang="zh-TW" altLang="en-US" sz="1200" b="0" i="0" u="none" strike="noStrike" cap="none">
                          <a:solidFill>
                            <a:schemeClr val="dk1"/>
                          </a:solidFill>
                          <a:effectLst/>
                          <a:latin typeface="+mn-lt"/>
                          <a:ea typeface="+mn-ea"/>
                          <a:cs typeface="+mn-cs"/>
                          <a:sym typeface="Arial"/>
                        </a:rPr>
                        <a:t> </a:t>
                      </a:r>
                      <a:r>
                        <a:rPr lang="en-US" altLang="zh-TW" sz="1200" b="0" i="0" u="none" strike="noStrike" cap="none">
                          <a:solidFill>
                            <a:schemeClr val="dk1"/>
                          </a:solidFill>
                          <a:effectLst/>
                          <a:latin typeface="+mn-lt"/>
                          <a:ea typeface="+mn-ea"/>
                          <a:cs typeface="+mn-cs"/>
                          <a:sym typeface="Arial"/>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a:solidFill>
                            <a:schemeClr val="dk1"/>
                          </a:solidFill>
                          <a:effectLst/>
                          <a:latin typeface="+mn-lt"/>
                          <a:ea typeface="+mn-ea"/>
                          <a:cs typeface="+mn-cs"/>
                          <a:sym typeface="Arial"/>
                        </a:rPr>
                        <a:t>C</a:t>
                      </a:r>
                      <a:r>
                        <a:rPr lang="zh-TW" altLang="en-US" sz="1200" b="0" i="0" u="none" strike="noStrike" cap="none">
                          <a:solidFill>
                            <a:schemeClr val="dk1"/>
                          </a:solidFill>
                          <a:effectLst/>
                          <a:latin typeface="+mn-lt"/>
                          <a:ea typeface="+mn-ea"/>
                          <a:cs typeface="+mn-cs"/>
                          <a:sym typeface="Arial"/>
                        </a:rPr>
                        <a:t> </a:t>
                      </a:r>
                      <a:r>
                        <a:rPr lang="en-US" altLang="zh-TW" sz="1200" b="0" i="0" u="none" strike="noStrike" cap="none">
                          <a:solidFill>
                            <a:schemeClr val="dk1"/>
                          </a:solidFill>
                          <a:effectLst/>
                          <a:latin typeface="+mn-lt"/>
                          <a:ea typeface="+mn-ea"/>
                          <a:cs typeface="+mn-cs"/>
                          <a:sym typeface="Arial"/>
                        </a:rPr>
                        <a:t>=</a:t>
                      </a:r>
                      <a:r>
                        <a:rPr lang="zh-TW" altLang="en-US" sz="1200" b="0" i="0" u="none" strike="noStrike" cap="none">
                          <a:solidFill>
                            <a:schemeClr val="dk1"/>
                          </a:solidFill>
                          <a:effectLst/>
                          <a:latin typeface="+mn-lt"/>
                          <a:ea typeface="+mn-ea"/>
                          <a:cs typeface="+mn-cs"/>
                          <a:sym typeface="Arial"/>
                        </a:rPr>
                        <a:t> </a:t>
                      </a:r>
                      <a:r>
                        <a:rPr lang="en-US" altLang="zh-TW" sz="1200" b="0" i="0" u="none" strike="noStrike" cap="none">
                          <a:solidFill>
                            <a:schemeClr val="dk1"/>
                          </a:solidFill>
                          <a:effectLst/>
                          <a:latin typeface="+mn-lt"/>
                          <a:ea typeface="+mn-ea"/>
                          <a:cs typeface="+mn-cs"/>
                          <a:sym typeface="Arial"/>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a:solidFill>
                            <a:schemeClr val="dk1"/>
                          </a:solidFill>
                          <a:effectLst/>
                          <a:latin typeface="+mn-lt"/>
                          <a:ea typeface="+mn-ea"/>
                          <a:cs typeface="+mn-cs"/>
                          <a:sym typeface="Arial"/>
                        </a:rPr>
                        <a:t>C</a:t>
                      </a:r>
                      <a:r>
                        <a:rPr lang="zh-TW" altLang="en-US" sz="1200" b="0" i="0" u="none" strike="noStrike" cap="none">
                          <a:solidFill>
                            <a:schemeClr val="dk1"/>
                          </a:solidFill>
                          <a:effectLst/>
                          <a:latin typeface="+mn-lt"/>
                          <a:ea typeface="+mn-ea"/>
                          <a:cs typeface="+mn-cs"/>
                          <a:sym typeface="Arial"/>
                        </a:rPr>
                        <a:t> </a:t>
                      </a:r>
                      <a:r>
                        <a:rPr lang="en-US" altLang="zh-TW" sz="1200" b="0" i="0" u="none" strike="noStrike" cap="none">
                          <a:solidFill>
                            <a:schemeClr val="dk1"/>
                          </a:solidFill>
                          <a:effectLst/>
                          <a:latin typeface="+mn-lt"/>
                          <a:ea typeface="+mn-ea"/>
                          <a:cs typeface="+mn-cs"/>
                          <a:sym typeface="Arial"/>
                        </a:rPr>
                        <a:t>=</a:t>
                      </a:r>
                      <a:r>
                        <a:rPr lang="zh-TW" altLang="en-US" sz="1200" b="0" i="0" u="none" strike="noStrike" cap="none">
                          <a:solidFill>
                            <a:schemeClr val="dk1"/>
                          </a:solidFill>
                          <a:effectLst/>
                          <a:latin typeface="+mn-lt"/>
                          <a:ea typeface="+mn-ea"/>
                          <a:cs typeface="+mn-cs"/>
                          <a:sym typeface="Arial"/>
                        </a:rPr>
                        <a:t> </a:t>
                      </a:r>
                      <a:r>
                        <a:rPr lang="en-US" altLang="zh-TW" sz="1200" b="0" i="0" u="none" strike="noStrike" cap="none">
                          <a:solidFill>
                            <a:schemeClr val="dk1"/>
                          </a:solidFill>
                          <a:effectLst/>
                          <a:latin typeface="+mn-lt"/>
                          <a:ea typeface="+mn-ea"/>
                          <a:cs typeface="+mn-cs"/>
                          <a:sym typeface="Arial"/>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a:solidFill>
                            <a:schemeClr val="dk1"/>
                          </a:solidFill>
                          <a:effectLst/>
                          <a:latin typeface="+mn-lt"/>
                          <a:ea typeface="+mn-ea"/>
                          <a:cs typeface="+mn-cs"/>
                          <a:sym typeface="Arial"/>
                        </a:rPr>
                        <a:t>C</a:t>
                      </a:r>
                      <a:r>
                        <a:rPr lang="zh-TW" altLang="en-US" sz="1200" b="0" i="0" u="none" strike="noStrike" cap="none">
                          <a:solidFill>
                            <a:schemeClr val="dk1"/>
                          </a:solidFill>
                          <a:effectLst/>
                          <a:latin typeface="+mn-lt"/>
                          <a:ea typeface="+mn-ea"/>
                          <a:cs typeface="+mn-cs"/>
                          <a:sym typeface="Arial"/>
                        </a:rPr>
                        <a:t> </a:t>
                      </a:r>
                      <a:r>
                        <a:rPr lang="en-US" altLang="zh-TW" sz="1200" b="0" i="0" u="none" strike="noStrike" cap="none">
                          <a:solidFill>
                            <a:schemeClr val="dk1"/>
                          </a:solidFill>
                          <a:effectLst/>
                          <a:latin typeface="+mn-lt"/>
                          <a:ea typeface="+mn-ea"/>
                          <a:cs typeface="+mn-cs"/>
                          <a:sym typeface="Arial"/>
                        </a:rPr>
                        <a:t>=</a:t>
                      </a:r>
                      <a:r>
                        <a:rPr lang="zh-TW" altLang="en-US" sz="1200" b="0" i="0" u="none" strike="noStrike" cap="none">
                          <a:solidFill>
                            <a:schemeClr val="dk1"/>
                          </a:solidFill>
                          <a:effectLst/>
                          <a:latin typeface="+mn-lt"/>
                          <a:ea typeface="+mn-ea"/>
                          <a:cs typeface="+mn-cs"/>
                          <a:sym typeface="Arial"/>
                        </a:rPr>
                        <a:t> </a:t>
                      </a:r>
                      <a:r>
                        <a:rPr lang="en-US" altLang="zh-TW" sz="1200" b="0" i="0" u="none" strike="noStrike" cap="none">
                          <a:solidFill>
                            <a:schemeClr val="dk1"/>
                          </a:solidFill>
                          <a:effectLst/>
                          <a:latin typeface="+mn-lt"/>
                          <a:ea typeface="+mn-ea"/>
                          <a:cs typeface="+mn-cs"/>
                          <a:sym typeface="Arial"/>
                        </a:rPr>
                        <a:t>10</a:t>
                      </a:r>
                    </a:p>
                  </a:txBody>
                  <a:tcPr anchor="ctr"/>
                </a:tc>
                <a:extLst>
                  <a:ext uri="{0D108BD9-81ED-4DB2-BD59-A6C34878D82A}">
                    <a16:rowId xmlns:a16="http://schemas.microsoft.com/office/drawing/2014/main" val="2494941369"/>
                  </a:ext>
                </a:extLst>
              </a:tr>
            </a:tbl>
          </a:graphicData>
        </a:graphic>
      </p:graphicFrame>
    </p:spTree>
    <p:extLst>
      <p:ext uri="{BB962C8B-B14F-4D97-AF65-F5344CB8AC3E}">
        <p14:creationId xmlns:p14="http://schemas.microsoft.com/office/powerpoint/2010/main" val="1003856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en-US" altLang="zh-TW" sz="3200">
                <a:latin typeface="微軟正黑體" panose="020B0604030504040204" pitchFamily="34" charset="-120"/>
                <a:ea typeface="微軟正黑體" panose="020B0604030504040204" pitchFamily="34" charset="-120"/>
              </a:rPr>
              <a:t>Feature Importance</a:t>
            </a:r>
            <a:endParaRPr lang="zh-TW" altLang="en-US" sz="3200">
              <a:solidFill>
                <a:srgbClr val="000000"/>
              </a:solidFill>
              <a:latin typeface="Microsoft JhengHei" panose="020B0604030504040204" pitchFamily="34" charset="-120"/>
              <a:ea typeface="Microsoft JhengHei"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36</a:t>
            </a:fld>
            <a:endParaRPr/>
          </a:p>
        </p:txBody>
      </p:sp>
      <p:sp>
        <p:nvSpPr>
          <p:cNvPr id="5" name="文字方塊 4">
            <a:extLst>
              <a:ext uri="{FF2B5EF4-FFF2-40B4-BE49-F238E27FC236}">
                <a16:creationId xmlns:a16="http://schemas.microsoft.com/office/drawing/2014/main" id="{DFAF14C0-9F07-86E4-B5EA-8861C75573B8}"/>
              </a:ext>
            </a:extLst>
          </p:cNvPr>
          <p:cNvSpPr txBox="1"/>
          <p:nvPr/>
        </p:nvSpPr>
        <p:spPr>
          <a:xfrm>
            <a:off x="721041" y="1349712"/>
            <a:ext cx="5959122" cy="338554"/>
          </a:xfrm>
          <a:prstGeom prst="rect">
            <a:avLst/>
          </a:prstGeom>
          <a:noFill/>
        </p:spPr>
        <p:txBody>
          <a:bodyPr wrap="square">
            <a:spAutoFit/>
          </a:bodyPr>
          <a:lstStyle/>
          <a:p>
            <a:pPr marL="742950" lvl="1" indent="-285750">
              <a:buFont typeface="Arial" panose="020B0604020202020204" pitchFamily="34" charset="0"/>
              <a:buChar char="•"/>
            </a:pPr>
            <a:r>
              <a:rPr lang="zh-TW" altLang="en-US" sz="1600" dirty="0">
                <a:solidFill>
                  <a:srgbClr val="000000"/>
                </a:solidFill>
                <a:latin typeface="Microsoft JhengHei" panose="020B0604030504040204" pitchFamily="34" charset="-120"/>
                <a:ea typeface="Microsoft JhengHei" panose="020B0604030504040204" pitchFamily="34" charset="-120"/>
              </a:rPr>
              <a:t>以下為每支股票中最好模型的重要特徵</a:t>
            </a:r>
            <a:endParaRPr lang="en-US" altLang="zh-TW" sz="1600" dirty="0">
              <a:solidFill>
                <a:srgbClr val="000000"/>
              </a:solidFill>
              <a:latin typeface="Microsoft JhengHei" panose="020B0604030504040204" pitchFamily="34" charset="-120"/>
              <a:ea typeface="Microsoft JhengHei" panose="020B0604030504040204" pitchFamily="34" charset="-120"/>
            </a:endParaRPr>
          </a:p>
        </p:txBody>
      </p:sp>
      <p:sp>
        <p:nvSpPr>
          <p:cNvPr id="8" name="文字方塊 7">
            <a:extLst>
              <a:ext uri="{FF2B5EF4-FFF2-40B4-BE49-F238E27FC236}">
                <a16:creationId xmlns:a16="http://schemas.microsoft.com/office/drawing/2014/main" id="{1DD22AAE-0E2B-18E0-1C2C-810EBC86C433}"/>
              </a:ext>
            </a:extLst>
          </p:cNvPr>
          <p:cNvSpPr txBox="1"/>
          <p:nvPr/>
        </p:nvSpPr>
        <p:spPr>
          <a:xfrm>
            <a:off x="7949701" y="1705611"/>
            <a:ext cx="3546882" cy="2862322"/>
          </a:xfrm>
          <a:prstGeom prst="rect">
            <a:avLst/>
          </a:prstGeom>
          <a:noFill/>
        </p:spPr>
        <p:txBody>
          <a:bodyPr wrap="square">
            <a:spAutoFit/>
          </a:bodyPr>
          <a:lstStyle/>
          <a:p>
            <a:pPr marL="742950" lvl="1" indent="-285750">
              <a:buFont typeface="Arial" panose="020B0604020202020204" pitchFamily="34" charset="0"/>
              <a:buChar char="•"/>
            </a:pPr>
            <a:r>
              <a:rPr lang="en-US" altLang="zh-TW" sz="1800" dirty="0">
                <a:solidFill>
                  <a:srgbClr val="000000"/>
                </a:solidFill>
                <a:latin typeface="Times New Roman" panose="02020603050405020304" pitchFamily="18" charset="0"/>
                <a:ea typeface="新細明體" panose="02020500000000000000" pitchFamily="18" charset="-120"/>
              </a:rPr>
              <a:t>01009T:</a:t>
            </a:r>
            <a:r>
              <a:rPr lang="zh-TW" altLang="en-US" sz="1800" dirty="0">
                <a:solidFill>
                  <a:srgbClr val="000000"/>
                </a:solidFill>
                <a:latin typeface="Times New Roman" panose="02020603050405020304" pitchFamily="18" charset="0"/>
                <a:ea typeface="新細明體" panose="02020500000000000000" pitchFamily="18" charset="-120"/>
              </a:rPr>
              <a:t> </a:t>
            </a:r>
            <a:r>
              <a:rPr lang="en-US" altLang="zh-TW" sz="1800" dirty="0" err="1"/>
              <a:t>XGboost</a:t>
            </a:r>
            <a:r>
              <a:rPr lang="zh-TW" altLang="en-US" sz="1800" dirty="0">
                <a:solidFill>
                  <a:srgbClr val="000000"/>
                </a:solidFill>
                <a:latin typeface="Times New Roman" panose="02020603050405020304" pitchFamily="18" charset="0"/>
                <a:ea typeface="新細明體" panose="02020500000000000000" pitchFamily="18" charset="-120"/>
              </a:rPr>
              <a:t> </a:t>
            </a:r>
            <a:endParaRPr lang="en-US" altLang="zh-TW" dirty="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dirty="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dirty="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dirty="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dirty="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dirty="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dirty="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dirty="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r>
              <a:rPr lang="en-US" altLang="zh-TW" sz="1800" dirty="0">
                <a:solidFill>
                  <a:srgbClr val="000000"/>
                </a:solidFill>
                <a:latin typeface="Times New Roman" panose="02020603050405020304" pitchFamily="18" charset="0"/>
                <a:ea typeface="新細明體" panose="02020500000000000000" pitchFamily="18" charset="-120"/>
              </a:rPr>
              <a:t>01010T:</a:t>
            </a:r>
            <a:r>
              <a:rPr lang="zh-TW" altLang="en-US" sz="1800" dirty="0">
                <a:solidFill>
                  <a:srgbClr val="000000"/>
                </a:solidFill>
                <a:latin typeface="Times New Roman" panose="02020603050405020304" pitchFamily="18" charset="0"/>
                <a:ea typeface="新細明體" panose="02020500000000000000" pitchFamily="18" charset="-120"/>
              </a:rPr>
              <a:t> </a:t>
            </a:r>
            <a:r>
              <a:rPr lang="en-US" altLang="zh-TW" sz="1800" dirty="0">
                <a:solidFill>
                  <a:srgbClr val="000000"/>
                </a:solidFill>
                <a:latin typeface="Times New Roman" panose="02020603050405020304" pitchFamily="18" charset="0"/>
                <a:ea typeface="新細明體" panose="02020500000000000000" pitchFamily="18" charset="-120"/>
              </a:rPr>
              <a:t>RF</a:t>
            </a:r>
          </a:p>
          <a:p>
            <a:pPr marL="742950" lvl="1" indent="-285750">
              <a:buFont typeface="Arial" panose="020B0604020202020204" pitchFamily="34" charset="0"/>
              <a:buChar char="•"/>
            </a:pPr>
            <a:endParaRPr lang="en-US" altLang="zh-TW" sz="1800" dirty="0">
              <a:solidFill>
                <a:srgbClr val="000000"/>
              </a:solidFill>
              <a:latin typeface="Times New Roman" panose="02020603050405020304" pitchFamily="18" charset="0"/>
              <a:ea typeface="新細明體" panose="02020500000000000000" pitchFamily="18" charset="-120"/>
            </a:endParaRPr>
          </a:p>
        </p:txBody>
      </p:sp>
      <p:sp>
        <p:nvSpPr>
          <p:cNvPr id="19" name="文字方塊 18">
            <a:extLst>
              <a:ext uri="{FF2B5EF4-FFF2-40B4-BE49-F238E27FC236}">
                <a16:creationId xmlns:a16="http://schemas.microsoft.com/office/drawing/2014/main" id="{1507DCFE-1F98-9862-CA06-DFF886F4EBF8}"/>
              </a:ext>
            </a:extLst>
          </p:cNvPr>
          <p:cNvSpPr txBox="1"/>
          <p:nvPr/>
        </p:nvSpPr>
        <p:spPr>
          <a:xfrm>
            <a:off x="366204" y="1705611"/>
            <a:ext cx="6094520" cy="2585323"/>
          </a:xfrm>
          <a:prstGeom prst="rect">
            <a:avLst/>
          </a:prstGeom>
          <a:noFill/>
        </p:spPr>
        <p:txBody>
          <a:bodyPr wrap="square">
            <a:spAutoFit/>
          </a:bodyPr>
          <a:lstStyle/>
          <a:p>
            <a:pPr marL="742950" lvl="1" indent="-285750">
              <a:buFont typeface="Arial" panose="020B0604020202020204" pitchFamily="34" charset="0"/>
              <a:buChar char="•"/>
            </a:pPr>
            <a:r>
              <a:rPr lang="en-US" altLang="zh-TW" sz="1800">
                <a:solidFill>
                  <a:srgbClr val="000000"/>
                </a:solidFill>
                <a:latin typeface="Times New Roman" panose="02020603050405020304" pitchFamily="18" charset="0"/>
                <a:ea typeface="新細明體" panose="02020500000000000000" pitchFamily="18" charset="-120"/>
              </a:rPr>
              <a:t>01001T: LR</a:t>
            </a: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lvl="1"/>
            <a:endParaRPr lang="en-US" altLang="zh-TW" sz="1800">
              <a:solidFill>
                <a:srgbClr val="000000"/>
              </a:solidFill>
              <a:latin typeface="Times New Roman" panose="02020603050405020304" pitchFamily="18" charset="0"/>
              <a:ea typeface="新細明體" panose="02020500000000000000" pitchFamily="18" charset="-120"/>
            </a:endParaRPr>
          </a:p>
          <a:p>
            <a:pPr lvl="1"/>
            <a:endParaRPr lang="en-US" altLang="zh-TW" sz="1800">
              <a:solidFill>
                <a:srgbClr val="000000"/>
              </a:solidFill>
              <a:latin typeface="Times New Roman" panose="02020603050405020304" pitchFamily="18" charset="0"/>
              <a:ea typeface="新細明體" panose="02020500000000000000" pitchFamily="18" charset="-120"/>
            </a:endParaRPr>
          </a:p>
          <a:p>
            <a:pPr lvl="1"/>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r>
              <a:rPr lang="en-US" altLang="zh-TW" sz="1800">
                <a:solidFill>
                  <a:srgbClr val="000000"/>
                </a:solidFill>
                <a:latin typeface="Times New Roman" panose="02020603050405020304" pitchFamily="18" charset="0"/>
                <a:ea typeface="新細明體" panose="02020500000000000000" pitchFamily="18" charset="-120"/>
              </a:rPr>
              <a:t>01002T: LR</a:t>
            </a:r>
          </a:p>
        </p:txBody>
      </p:sp>
      <p:sp>
        <p:nvSpPr>
          <p:cNvPr id="21" name="文字方塊 20">
            <a:extLst>
              <a:ext uri="{FF2B5EF4-FFF2-40B4-BE49-F238E27FC236}">
                <a16:creationId xmlns:a16="http://schemas.microsoft.com/office/drawing/2014/main" id="{76C22477-26EE-CC53-A24D-AB3755EDC96A}"/>
              </a:ext>
            </a:extLst>
          </p:cNvPr>
          <p:cNvSpPr txBox="1"/>
          <p:nvPr/>
        </p:nvSpPr>
        <p:spPr>
          <a:xfrm>
            <a:off x="4002319" y="1705611"/>
            <a:ext cx="3382139" cy="2585323"/>
          </a:xfrm>
          <a:prstGeom prst="rect">
            <a:avLst/>
          </a:prstGeom>
          <a:noFill/>
        </p:spPr>
        <p:txBody>
          <a:bodyPr wrap="square">
            <a:spAutoFit/>
          </a:bodyPr>
          <a:lstStyle/>
          <a:p>
            <a:pPr marL="742950" lvl="1" indent="-285750">
              <a:buFont typeface="Arial" panose="020B0604020202020204" pitchFamily="34" charset="0"/>
              <a:buChar char="•"/>
            </a:pPr>
            <a:r>
              <a:rPr lang="en-US" altLang="zh-TW" sz="1800">
                <a:solidFill>
                  <a:srgbClr val="000000"/>
                </a:solidFill>
                <a:latin typeface="Times New Roman" panose="02020603050405020304" pitchFamily="18" charset="0"/>
                <a:ea typeface="新細明體" panose="02020500000000000000" pitchFamily="18" charset="-120"/>
              </a:rPr>
              <a:t>01004T: LR</a:t>
            </a: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endParaRPr lang="en-US" altLang="zh-TW" sz="1800">
              <a:solidFill>
                <a:srgbClr val="000000"/>
              </a:solidFill>
              <a:latin typeface="Times New Roman" panose="02020603050405020304" pitchFamily="18" charset="0"/>
              <a:ea typeface="新細明體" panose="02020500000000000000" pitchFamily="18" charset="-120"/>
            </a:endParaRPr>
          </a:p>
          <a:p>
            <a:pPr marL="742950" lvl="1" indent="-285750">
              <a:buFont typeface="Arial" panose="020B0604020202020204" pitchFamily="34" charset="0"/>
              <a:buChar char="•"/>
            </a:pPr>
            <a:r>
              <a:rPr lang="en-US" altLang="zh-TW" sz="1800">
                <a:solidFill>
                  <a:srgbClr val="000000"/>
                </a:solidFill>
                <a:latin typeface="Times New Roman" panose="02020603050405020304" pitchFamily="18" charset="0"/>
                <a:ea typeface="新細明體" panose="02020500000000000000" pitchFamily="18" charset="-120"/>
              </a:rPr>
              <a:t>01007T</a:t>
            </a:r>
            <a:r>
              <a:rPr lang="en-US" altLang="zh-TW">
                <a:solidFill>
                  <a:srgbClr val="000000"/>
                </a:solidFill>
                <a:latin typeface="Times New Roman" panose="02020603050405020304" pitchFamily="18" charset="0"/>
                <a:ea typeface="新細明體" panose="02020500000000000000" pitchFamily="18" charset="-120"/>
              </a:rPr>
              <a:t>:</a:t>
            </a:r>
            <a:r>
              <a:rPr lang="zh-TW" altLang="en-US">
                <a:solidFill>
                  <a:srgbClr val="000000"/>
                </a:solidFill>
                <a:latin typeface="Times New Roman" panose="02020603050405020304" pitchFamily="18" charset="0"/>
                <a:ea typeface="新細明體" panose="02020500000000000000" pitchFamily="18" charset="-120"/>
              </a:rPr>
              <a:t> </a:t>
            </a:r>
            <a:r>
              <a:rPr lang="en-US" altLang="zh-TW">
                <a:solidFill>
                  <a:srgbClr val="000000"/>
                </a:solidFill>
                <a:latin typeface="Times New Roman" panose="02020603050405020304" pitchFamily="18" charset="0"/>
                <a:ea typeface="新細明體" panose="02020500000000000000" pitchFamily="18" charset="-120"/>
              </a:rPr>
              <a:t>LR</a:t>
            </a:r>
            <a:endParaRPr lang="en-US" altLang="zh-TW" sz="1800">
              <a:solidFill>
                <a:srgbClr val="000000"/>
              </a:solidFill>
              <a:latin typeface="Times New Roman" panose="02020603050405020304" pitchFamily="18" charset="0"/>
              <a:ea typeface="新細明體" panose="02020500000000000000" pitchFamily="18" charset="-120"/>
            </a:endParaRPr>
          </a:p>
        </p:txBody>
      </p:sp>
      <p:pic>
        <p:nvPicPr>
          <p:cNvPr id="26" name="圖片 25">
            <a:extLst>
              <a:ext uri="{FF2B5EF4-FFF2-40B4-BE49-F238E27FC236}">
                <a16:creationId xmlns:a16="http://schemas.microsoft.com/office/drawing/2014/main" id="{107EB9EC-AD2F-286C-08B3-1F29C4AA13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2062" y="4252068"/>
            <a:ext cx="3304480" cy="1957081"/>
          </a:xfrm>
          <a:prstGeom prst="rect">
            <a:avLst/>
          </a:prstGeom>
        </p:spPr>
      </p:pic>
      <p:pic>
        <p:nvPicPr>
          <p:cNvPr id="27" name="圖片 26">
            <a:extLst>
              <a:ext uri="{FF2B5EF4-FFF2-40B4-BE49-F238E27FC236}">
                <a16:creationId xmlns:a16="http://schemas.microsoft.com/office/drawing/2014/main" id="{514CA00A-121F-9B32-1EFF-FE65314163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3726" y="2032241"/>
            <a:ext cx="3304480" cy="1956223"/>
          </a:xfrm>
          <a:prstGeom prst="rect">
            <a:avLst/>
          </a:prstGeom>
        </p:spPr>
      </p:pic>
      <p:pic>
        <p:nvPicPr>
          <p:cNvPr id="28" name="圖片 27">
            <a:extLst>
              <a:ext uri="{FF2B5EF4-FFF2-40B4-BE49-F238E27FC236}">
                <a16:creationId xmlns:a16="http://schemas.microsoft.com/office/drawing/2014/main" id="{870D56FD-F769-0798-6C51-EBEA55F608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54394" y="4249500"/>
            <a:ext cx="3283144" cy="1971328"/>
          </a:xfrm>
          <a:prstGeom prst="rect">
            <a:avLst/>
          </a:prstGeom>
        </p:spPr>
      </p:pic>
      <p:pic>
        <p:nvPicPr>
          <p:cNvPr id="29" name="圖片 28">
            <a:extLst>
              <a:ext uri="{FF2B5EF4-FFF2-40B4-BE49-F238E27FC236}">
                <a16:creationId xmlns:a16="http://schemas.microsoft.com/office/drawing/2014/main" id="{75E331FE-E86F-55A1-65FC-D2F30951034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91708" y="2021218"/>
            <a:ext cx="3304480" cy="1954108"/>
          </a:xfrm>
          <a:prstGeom prst="rect">
            <a:avLst/>
          </a:prstGeom>
        </p:spPr>
      </p:pic>
      <p:pic>
        <p:nvPicPr>
          <p:cNvPr id="30" name="圖片 29">
            <a:extLst>
              <a:ext uri="{FF2B5EF4-FFF2-40B4-BE49-F238E27FC236}">
                <a16:creationId xmlns:a16="http://schemas.microsoft.com/office/drawing/2014/main" id="{041DC089-194E-7D71-A71A-D4DEF678229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7056" y="4274814"/>
            <a:ext cx="3229085" cy="1911590"/>
          </a:xfrm>
          <a:prstGeom prst="rect">
            <a:avLst/>
          </a:prstGeom>
        </p:spPr>
      </p:pic>
      <p:pic>
        <p:nvPicPr>
          <p:cNvPr id="2" name="圖片 1">
            <a:extLst>
              <a:ext uri="{FF2B5EF4-FFF2-40B4-BE49-F238E27FC236}">
                <a16:creationId xmlns:a16="http://schemas.microsoft.com/office/drawing/2014/main" id="{042E6559-80CE-9EAD-BC4D-2CE7059E3A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92062" y="2032241"/>
            <a:ext cx="3304480" cy="1956223"/>
          </a:xfrm>
          <a:prstGeom prst="rect">
            <a:avLst/>
          </a:prstGeom>
        </p:spPr>
      </p:pic>
      <p:sp>
        <p:nvSpPr>
          <p:cNvPr id="3" name="文字方塊 2">
            <a:extLst>
              <a:ext uri="{FF2B5EF4-FFF2-40B4-BE49-F238E27FC236}">
                <a16:creationId xmlns:a16="http://schemas.microsoft.com/office/drawing/2014/main" id="{1BCCE015-0590-D3A5-7F21-263118FE2E3D}"/>
              </a:ext>
            </a:extLst>
          </p:cNvPr>
          <p:cNvSpPr txBox="1"/>
          <p:nvPr/>
        </p:nvSpPr>
        <p:spPr>
          <a:xfrm>
            <a:off x="5516726" y="503367"/>
            <a:ext cx="6094206" cy="369332"/>
          </a:xfrm>
          <a:prstGeom prst="rect">
            <a:avLst/>
          </a:prstGeom>
          <a:noFill/>
        </p:spPr>
        <p:txBody>
          <a:bodyPr wrap="square">
            <a:spAutoFit/>
          </a:bodyPr>
          <a:lstStyle/>
          <a:p>
            <a:r>
              <a:rPr lang="zh-TW" altLang="en-US" sz="1800" b="1">
                <a:latin typeface="微軟正黑體" panose="020B0604030504040204" pitchFamily="34" charset="-120"/>
                <a:ea typeface="微軟正黑體" panose="020B0604030504040204" pitchFamily="34" charset="-120"/>
                <a:cs typeface="Calibri"/>
              </a:rPr>
              <a:t>台北</a:t>
            </a:r>
            <a:r>
              <a:rPr lang="en-US" altLang="zh-TW" sz="1800" b="1">
                <a:latin typeface="微軟正黑體" panose="020B0604030504040204" pitchFamily="34" charset="-120"/>
                <a:ea typeface="微軟正黑體" panose="020B0604030504040204" pitchFamily="34" charset="-120"/>
                <a:cs typeface="Calibri"/>
              </a:rPr>
              <a:t>(A)</a:t>
            </a:r>
            <a:r>
              <a:rPr lang="zh-TW" altLang="en-US" sz="1800">
                <a:latin typeface="微軟正黑體" panose="020B0604030504040204" pitchFamily="34" charset="-120"/>
                <a:ea typeface="微軟正黑體" panose="020B0604030504040204" pitchFamily="34" charset="-120"/>
                <a:cs typeface="Calibri"/>
              </a:rPr>
              <a:t>、</a:t>
            </a:r>
            <a:r>
              <a:rPr lang="zh-TW" altLang="en-US" sz="1800" b="1">
                <a:latin typeface="微軟正黑體" panose="020B0604030504040204" pitchFamily="34" charset="-120"/>
                <a:ea typeface="微軟正黑體" panose="020B0604030504040204" pitchFamily="34" charset="-120"/>
                <a:cs typeface="Calibri"/>
              </a:rPr>
              <a:t>台中</a:t>
            </a:r>
            <a:r>
              <a:rPr lang="en-US" altLang="zh-TW" sz="1800" b="1">
                <a:latin typeface="微軟正黑體" panose="020B0604030504040204" pitchFamily="34" charset="-120"/>
                <a:ea typeface="微軟正黑體" panose="020B0604030504040204" pitchFamily="34" charset="-120"/>
                <a:cs typeface="Calibri"/>
              </a:rPr>
              <a:t>(B)</a:t>
            </a:r>
            <a:r>
              <a:rPr lang="zh-TW" altLang="en-US" sz="1800">
                <a:latin typeface="微軟正黑體" panose="020B0604030504040204" pitchFamily="34" charset="-120"/>
                <a:ea typeface="微軟正黑體" panose="020B0604030504040204" pitchFamily="34" charset="-120"/>
                <a:cs typeface="Calibri"/>
              </a:rPr>
              <a:t>、</a:t>
            </a:r>
            <a:r>
              <a:rPr lang="zh-TW" altLang="en-US" sz="1800" b="1">
                <a:latin typeface="微軟正黑體" panose="020B0604030504040204" pitchFamily="34" charset="-120"/>
                <a:ea typeface="微軟正黑體" panose="020B0604030504040204" pitchFamily="34" charset="-120"/>
                <a:cs typeface="Calibri"/>
              </a:rPr>
              <a:t>台南</a:t>
            </a:r>
            <a:r>
              <a:rPr lang="en-US" altLang="zh-TW" sz="1800" b="1">
                <a:latin typeface="微軟正黑體" panose="020B0604030504040204" pitchFamily="34" charset="-120"/>
                <a:ea typeface="微軟正黑體" panose="020B0604030504040204" pitchFamily="34" charset="-120"/>
                <a:cs typeface="Calibri"/>
              </a:rPr>
              <a:t>(D)</a:t>
            </a:r>
            <a:r>
              <a:rPr lang="zh-TW" altLang="en-US" sz="1800" b="1">
                <a:latin typeface="微軟正黑體" panose="020B0604030504040204" pitchFamily="34" charset="-120"/>
                <a:ea typeface="微軟正黑體" panose="020B0604030504040204" pitchFamily="34" charset="-120"/>
                <a:cs typeface="Calibri"/>
              </a:rPr>
              <a:t>、高雄</a:t>
            </a:r>
            <a:r>
              <a:rPr lang="en-US" altLang="zh-TW" sz="1800" b="1">
                <a:latin typeface="微軟正黑體" panose="020B0604030504040204" pitchFamily="34" charset="-120"/>
                <a:ea typeface="微軟正黑體" panose="020B0604030504040204" pitchFamily="34" charset="-120"/>
                <a:cs typeface="Calibri"/>
              </a:rPr>
              <a:t>(E)</a:t>
            </a:r>
            <a:r>
              <a:rPr lang="zh-TW" altLang="en-US" sz="1800" b="1">
                <a:latin typeface="微軟正黑體" panose="020B0604030504040204" pitchFamily="34" charset="-120"/>
                <a:ea typeface="微軟正黑體" panose="020B0604030504040204" pitchFamily="34" charset="-120"/>
                <a:cs typeface="Calibri"/>
              </a:rPr>
              <a:t>、新北</a:t>
            </a:r>
            <a:r>
              <a:rPr lang="en-US" altLang="zh-TW" sz="1800" b="1">
                <a:latin typeface="微軟正黑體" panose="020B0604030504040204" pitchFamily="34" charset="-120"/>
                <a:ea typeface="微軟正黑體" panose="020B0604030504040204" pitchFamily="34" charset="-120"/>
                <a:cs typeface="Calibri"/>
              </a:rPr>
              <a:t>(F)</a:t>
            </a:r>
            <a:r>
              <a:rPr lang="zh-TW" altLang="en-US" sz="1800" b="1">
                <a:latin typeface="微軟正黑體" panose="020B0604030504040204" pitchFamily="34" charset="-120"/>
                <a:ea typeface="微軟正黑體" panose="020B0604030504040204" pitchFamily="34" charset="-120"/>
                <a:cs typeface="Calibri"/>
              </a:rPr>
              <a:t>、桃園</a:t>
            </a:r>
            <a:r>
              <a:rPr lang="en-US" altLang="zh-TW" sz="1800" b="1">
                <a:latin typeface="微軟正黑體" panose="020B0604030504040204" pitchFamily="34" charset="-120"/>
                <a:ea typeface="微軟正黑體" panose="020B0604030504040204" pitchFamily="34" charset="-120"/>
                <a:cs typeface="Calibri"/>
              </a:rPr>
              <a:t>(H)</a:t>
            </a:r>
            <a:endParaRPr lang="zh-TW" altLang="en-US"/>
          </a:p>
        </p:txBody>
      </p:sp>
    </p:spTree>
    <p:extLst>
      <p:ext uri="{BB962C8B-B14F-4D97-AF65-F5344CB8AC3E}">
        <p14:creationId xmlns:p14="http://schemas.microsoft.com/office/powerpoint/2010/main" val="2806676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模型擬合</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01001T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37</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stretch>
            <a:fillRect/>
          </a:stretch>
        </p:blipFill>
        <p:spPr>
          <a:xfrm>
            <a:off x="1120567" y="1475161"/>
            <a:ext cx="2830971" cy="2119636"/>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6101" y="1475161"/>
            <a:ext cx="2830971" cy="2119635"/>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1635" y="1475161"/>
            <a:ext cx="2830971" cy="2119635"/>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0567" y="3738069"/>
            <a:ext cx="2830971" cy="2119635"/>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6100" y="3738069"/>
            <a:ext cx="2830971" cy="2119635"/>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6230"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0.2602</a:t>
                      </a:r>
                      <a:endParaRPr lang="zh-TW" altLang="en-US" sz="1200"/>
                    </a:p>
                  </a:txBody>
                  <a:tcPr anchor="ctr"/>
                </a:tc>
                <a:tc>
                  <a:txBody>
                    <a:bodyPr/>
                    <a:lstStyle/>
                    <a:p>
                      <a:pPr algn="ctr"/>
                      <a:r>
                        <a:rPr lang="en-US" altLang="zh-TW" sz="1200"/>
                        <a:t>0.0875</a:t>
                      </a:r>
                      <a:endParaRPr lang="zh-TW" altLang="en-US" sz="1200"/>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0.0833</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0.0344</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0.0833</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0.0614</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0.0358</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0.0078</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0.3358</a:t>
                      </a:r>
                      <a:endParaRPr lang="zh-TW" altLang="en-US" sz="1200"/>
                    </a:p>
                  </a:txBody>
                  <a:tcPr anchor="ctr"/>
                </a:tc>
                <a:tc>
                  <a:txBody>
                    <a:bodyPr/>
                    <a:lstStyle/>
                    <a:p>
                      <a:pPr algn="ctr"/>
                      <a:r>
                        <a:rPr lang="en-US" altLang="zh-TW" sz="1200" b="0" i="0" u="none" strike="noStrike" cap="none">
                          <a:solidFill>
                            <a:schemeClr val="dk1"/>
                          </a:solidFill>
                          <a:latin typeface="+mn-lt"/>
                          <a:ea typeface="+mn-ea"/>
                          <a:cs typeface="+mn-cs"/>
                          <a:sym typeface="Arial"/>
                        </a:rPr>
                        <a:t>0.0933</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03AF5EA7-1DC5-0AA3-A78B-EEA0138F0ABC}"/>
                  </a:ext>
                </a:extLst>
              </p:cNvPr>
              <p:cNvSpPr txBox="1"/>
              <p:nvPr/>
            </p:nvSpPr>
            <p:spPr>
              <a:xfrm>
                <a:off x="7886230" y="581925"/>
                <a:ext cx="3694438"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dirty="0"/>
              </a:p>
              <a:p>
                <a:endParaRPr lang="zh-TW" altLang="en-US" dirty="0"/>
              </a:p>
            </p:txBody>
          </p:sp>
        </mc:Choice>
        <mc:Fallback xmlns="">
          <p:sp>
            <p:nvSpPr>
              <p:cNvPr id="19" name="文字方塊 18">
                <a:extLst>
                  <a:ext uri="{FF2B5EF4-FFF2-40B4-BE49-F238E27FC236}">
                    <a16:creationId xmlns:a16="http://schemas.microsoft.com/office/drawing/2014/main" id="{03AF5EA7-1DC5-0AA3-A78B-EEA0138F0ABC}"/>
                  </a:ext>
                </a:extLst>
              </p:cNvPr>
              <p:cNvSpPr txBox="1">
                <a:spLocks noRot="1" noChangeAspect="1" noMove="1" noResize="1" noEditPoints="1" noAdjustHandles="1" noChangeArrowheads="1" noChangeShapeType="1" noTextEdit="1"/>
              </p:cNvSpPr>
              <p:nvPr/>
            </p:nvSpPr>
            <p:spPr>
              <a:xfrm>
                <a:off x="7886230" y="581925"/>
                <a:ext cx="3694438"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8389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模型擬合</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01002T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38</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0567" y="1475161"/>
            <a:ext cx="2830971" cy="2119635"/>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6101" y="1475161"/>
            <a:ext cx="2830970" cy="2119635"/>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1635" y="1475161"/>
            <a:ext cx="2830970" cy="2119635"/>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0567" y="3738069"/>
            <a:ext cx="2830970" cy="2119635"/>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6100" y="3738069"/>
            <a:ext cx="2830971" cy="2119635"/>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2312"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0.2619</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0.0851</a:t>
                      </a:r>
                      <a:endParaRPr lang="zh-TW" altLang="en-US" sz="1200"/>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0.1229</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0.0392</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0.1300</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0.0431</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0.0073</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0.0017</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0.3168</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0.0895</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0BFDD2D3-706B-CB18-C6AC-6EA2AFDC9161}"/>
                  </a:ext>
                </a:extLst>
              </p:cNvPr>
              <p:cNvSpPr txBox="1"/>
              <p:nvPr/>
            </p:nvSpPr>
            <p:spPr>
              <a:xfrm>
                <a:off x="7882312" y="581925"/>
                <a:ext cx="3698356"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a:p>
              <a:p>
                <a:endParaRPr lang="zh-TW" altLang="en-US"/>
              </a:p>
            </p:txBody>
          </p:sp>
        </mc:Choice>
        <mc:Fallback xmlns="">
          <p:sp>
            <p:nvSpPr>
              <p:cNvPr id="2" name="文字方塊 1">
                <a:extLst>
                  <a:ext uri="{FF2B5EF4-FFF2-40B4-BE49-F238E27FC236}">
                    <a16:creationId xmlns:a16="http://schemas.microsoft.com/office/drawing/2014/main" id="{0BFDD2D3-706B-CB18-C6AC-6EA2AFDC9161}"/>
                  </a:ext>
                </a:extLst>
              </p:cNvPr>
              <p:cNvSpPr txBox="1">
                <a:spLocks noRot="1" noChangeAspect="1" noMove="1" noResize="1" noEditPoints="1" noAdjustHandles="1" noChangeArrowheads="1" noChangeShapeType="1" noTextEdit="1"/>
              </p:cNvSpPr>
              <p:nvPr/>
            </p:nvSpPr>
            <p:spPr>
              <a:xfrm>
                <a:off x="7882312" y="581925"/>
                <a:ext cx="3698356"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83434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模型擬合</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01004T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39</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0567" y="1475161"/>
            <a:ext cx="2830971" cy="2119635"/>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6101" y="1475161"/>
            <a:ext cx="2830970" cy="2119635"/>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1635" y="1475161"/>
            <a:ext cx="2830970" cy="2119635"/>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0567" y="3738069"/>
            <a:ext cx="2830970" cy="2119635"/>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6100" y="3738069"/>
            <a:ext cx="2830970" cy="2119635"/>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2311"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0.2829</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0.0797</a:t>
                      </a:r>
                      <a:endParaRPr lang="zh-TW" altLang="en-US" sz="1200"/>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0.0732</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0.0219</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0.2730</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0.0602</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0.0371</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0.0077</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0.3733</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0.0856</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FE3A1317-BD8F-9D6C-425C-9D8A9F8B245D}"/>
                  </a:ext>
                </a:extLst>
              </p:cNvPr>
              <p:cNvSpPr txBox="1"/>
              <p:nvPr/>
            </p:nvSpPr>
            <p:spPr>
              <a:xfrm>
                <a:off x="7882311" y="581925"/>
                <a:ext cx="3698357"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a:p>
              <a:p>
                <a:endParaRPr lang="zh-TW" altLang="en-US"/>
              </a:p>
            </p:txBody>
          </p:sp>
        </mc:Choice>
        <mc:Fallback xmlns="">
          <p:sp>
            <p:nvSpPr>
              <p:cNvPr id="2" name="文字方塊 1">
                <a:extLst>
                  <a:ext uri="{FF2B5EF4-FFF2-40B4-BE49-F238E27FC236}">
                    <a16:creationId xmlns:a16="http://schemas.microsoft.com/office/drawing/2014/main" id="{FE3A1317-BD8F-9D6C-425C-9D8A9F8B245D}"/>
                  </a:ext>
                </a:extLst>
              </p:cNvPr>
              <p:cNvSpPr txBox="1">
                <a:spLocks noRot="1" noChangeAspect="1" noMove="1" noResize="1" noEditPoints="1" noAdjustHandles="1" noChangeArrowheads="1" noChangeShapeType="1" noTextEdit="1"/>
              </p:cNvSpPr>
              <p:nvPr/>
            </p:nvSpPr>
            <p:spPr>
              <a:xfrm>
                <a:off x="7882311" y="581925"/>
                <a:ext cx="3698357"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0058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19"/>
          <p:cNvSpPr txBox="1">
            <a:spLocks noGrp="1"/>
          </p:cNvSpPr>
          <p:nvPr>
            <p:ph type="title"/>
          </p:nvPr>
        </p:nvSpPr>
        <p:spPr>
          <a:xfrm>
            <a:off x="1158867" y="1130133"/>
            <a:ext cx="7620000" cy="914400"/>
          </a:xfrm>
          <a:prstGeom prst="rect">
            <a:avLst/>
          </a:prstGeom>
        </p:spPr>
        <p:txBody>
          <a:bodyPr spcFirstLastPara="1" wrap="square" lIns="121900" tIns="121900" rIns="121900" bIns="121900" anchor="b" anchorCtr="0">
            <a:noAutofit/>
          </a:bodyPr>
          <a:lstStyle/>
          <a:p>
            <a:r>
              <a:rPr lang="en-US">
                <a:ea typeface="Taipei Sans TC Beta" pitchFamily="2" charset="-120"/>
              </a:rPr>
              <a:t>Data</a:t>
            </a:r>
            <a:r>
              <a:rPr lang="zh-TW" altLang="en-US">
                <a:ea typeface="Taipei Sans TC Beta" pitchFamily="2" charset="-120"/>
              </a:rPr>
              <a:t> </a:t>
            </a:r>
            <a:r>
              <a:rPr lang="en-US">
                <a:ea typeface="Taipei Sans TC Beta" pitchFamily="2" charset="-120"/>
              </a:rPr>
              <a:t>description</a:t>
            </a:r>
            <a:endParaRPr/>
          </a:p>
        </p:txBody>
      </p:sp>
      <p:sp>
        <p:nvSpPr>
          <p:cNvPr id="142" name="Google Shape;142;p19"/>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a:t>
            </a:fld>
            <a:endParaRPr/>
          </a:p>
        </p:txBody>
      </p:sp>
      <p:sp>
        <p:nvSpPr>
          <p:cNvPr id="4" name="文字方塊 3">
            <a:extLst>
              <a:ext uri="{FF2B5EF4-FFF2-40B4-BE49-F238E27FC236}">
                <a16:creationId xmlns:a16="http://schemas.microsoft.com/office/drawing/2014/main" id="{8907930F-EC25-3035-833C-0540D4DE1D72}"/>
              </a:ext>
            </a:extLst>
          </p:cNvPr>
          <p:cNvSpPr txBox="1"/>
          <p:nvPr/>
        </p:nvSpPr>
        <p:spPr>
          <a:xfrm>
            <a:off x="1083257" y="2034286"/>
            <a:ext cx="9753600" cy="4154984"/>
          </a:xfrm>
          <a:prstGeom prst="rect">
            <a:avLst/>
          </a:prstGeom>
          <a:noFill/>
        </p:spPr>
        <p:txBody>
          <a:bodyPr wrap="square">
            <a:spAutoFit/>
          </a:bodyPr>
          <a:lstStyle/>
          <a:p>
            <a:r>
              <a:rPr lang="en-US" altLang="zh-TW" sz="2400">
                <a:latin typeface="Arial" panose="020B0604020202020204" pitchFamily="34" charset="0"/>
                <a:ea typeface="Taipei Sans TC Beta" pitchFamily="2" charset="-120"/>
              </a:rPr>
              <a:t>Real Estate Investment Trusts (REITs) Data:</a:t>
            </a:r>
          </a:p>
          <a:p>
            <a:endParaRPr lang="en-US" altLang="zh-TW" sz="2400">
              <a:latin typeface="Arial" panose="020B0604020202020204" pitchFamily="34" charset="0"/>
              <a:ea typeface="Taipei Sans TC Beta" pitchFamily="2" charset="-120"/>
            </a:endParaRPr>
          </a:p>
          <a:p>
            <a:r>
              <a:rPr lang="en-US" altLang="zh-TW" sz="2400">
                <a:latin typeface="Arial" panose="020B0604020202020204" pitchFamily="34" charset="0"/>
                <a:ea typeface="Taipei Sans TC Beta" pitchFamily="2" charset="-120"/>
                <a:hlinkClick r:id="rId3"/>
              </a:rPr>
              <a:t>https://api.tej.com.tw/columns.html?idCode=TWN/AAPRRENT</a:t>
            </a:r>
            <a:endParaRPr lang="en-US" altLang="zh-TW" sz="2400">
              <a:latin typeface="Arial" panose="020B0604020202020204" pitchFamily="34" charset="0"/>
              <a:ea typeface="Taipei Sans TC Beta" pitchFamily="2" charset="-120"/>
            </a:endParaRPr>
          </a:p>
          <a:p>
            <a:r>
              <a:rPr lang="en-US" altLang="zh-TW" sz="2400">
                <a:latin typeface="Arial" panose="020B0604020202020204" pitchFamily="34" charset="0"/>
                <a:ea typeface="Taipei Sans TC Beta" pitchFamily="2" charset="-120"/>
                <a:hlinkClick r:id="rId4"/>
              </a:rPr>
              <a:t>https://api.tej.com.tw/columns.html?idCode=TWN/AAPRTRAN</a:t>
            </a:r>
            <a:endParaRPr lang="en-US" altLang="zh-TW" sz="2400">
              <a:latin typeface="Arial" panose="020B0604020202020204" pitchFamily="34" charset="0"/>
              <a:ea typeface="Taipei Sans TC Beta" pitchFamily="2" charset="-120"/>
            </a:endParaRPr>
          </a:p>
          <a:p>
            <a:r>
              <a:rPr lang="en-US" altLang="zh-TW" sz="2400">
                <a:latin typeface="Arial" panose="020B0604020202020204" pitchFamily="34" charset="0"/>
                <a:ea typeface="Taipei Sans TC Beta" pitchFamily="2" charset="-120"/>
                <a:hlinkClick r:id="rId5"/>
              </a:rPr>
              <a:t>https://api.tej.com.tw/columns.html?idCode=TWN/ALANDTR</a:t>
            </a:r>
            <a:endParaRPr lang="en-US" altLang="zh-TW" sz="2400">
              <a:latin typeface="Arial" panose="020B0604020202020204" pitchFamily="34" charset="0"/>
              <a:ea typeface="Taipei Sans TC Beta" pitchFamily="2" charset="-120"/>
            </a:endParaRPr>
          </a:p>
          <a:p>
            <a:endParaRPr lang="en-US" altLang="zh-TW" sz="2400">
              <a:latin typeface="Arial" panose="020B0604020202020204" pitchFamily="34" charset="0"/>
              <a:ea typeface="Taipei Sans TC Beta" pitchFamily="2" charset="-120"/>
            </a:endParaRPr>
          </a:p>
          <a:p>
            <a:r>
              <a:rPr lang="en-US" altLang="zh-TW" sz="2400">
                <a:latin typeface="Arial" panose="020B0604020202020204" pitchFamily="34" charset="0"/>
                <a:ea typeface="Taipei Sans TC Beta" pitchFamily="2" charset="-120"/>
              </a:rPr>
              <a:t>Real Transaction Data (Real Price Registration Information):</a:t>
            </a:r>
          </a:p>
          <a:p>
            <a:r>
              <a:rPr lang="en-US" altLang="zh-TW" sz="2400">
                <a:latin typeface="Arial" panose="020B0604020202020204" pitchFamily="34" charset="0"/>
                <a:ea typeface="Taipei Sans TC Beta" pitchFamily="2" charset="-120"/>
                <a:hlinkClick r:id="rId6"/>
              </a:rPr>
              <a:t>https://goodinfo.tw/tw/StockList.asp?MARKET_CAT=%E5%85%A8%E9%83%A8&amp;INDUSTRY_CAT=%E4%B8%8D%E5%8B%95%E7%94%A2%E6%8A%95%E8%B3%87%E4%BF%A1%E8%A8%97%E8%AD%89%E5%88%B8</a:t>
            </a:r>
            <a:endParaRPr lang="en-US" altLang="zh-TW" sz="2400">
              <a:latin typeface="Arial" panose="020B0604020202020204" pitchFamily="34" charset="0"/>
              <a:ea typeface="Taipei Sans TC Beta" pitchFamily="2" charset="-120"/>
            </a:endParaRPr>
          </a:p>
        </p:txBody>
      </p:sp>
      <p:grpSp>
        <p:nvGrpSpPr>
          <p:cNvPr id="2" name="Google Shape;73;p13">
            <a:extLst>
              <a:ext uri="{FF2B5EF4-FFF2-40B4-BE49-F238E27FC236}">
                <a16:creationId xmlns:a16="http://schemas.microsoft.com/office/drawing/2014/main" id="{98C6A5A2-4935-80CE-E259-0C219B140F4A}"/>
              </a:ext>
            </a:extLst>
          </p:cNvPr>
          <p:cNvGrpSpPr/>
          <p:nvPr/>
        </p:nvGrpSpPr>
        <p:grpSpPr>
          <a:xfrm>
            <a:off x="9660993" y="948937"/>
            <a:ext cx="1463353" cy="1217432"/>
            <a:chOff x="1926350" y="995225"/>
            <a:chExt cx="428650" cy="356600"/>
          </a:xfrm>
        </p:grpSpPr>
        <p:sp>
          <p:nvSpPr>
            <p:cNvPr id="3" name="Google Shape;74;p13">
              <a:extLst>
                <a:ext uri="{FF2B5EF4-FFF2-40B4-BE49-F238E27FC236}">
                  <a16:creationId xmlns:a16="http://schemas.microsoft.com/office/drawing/2014/main" id="{BDF800AB-6DF2-FCF6-119C-A5C955A26BE6}"/>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 name="Google Shape;75;p13">
              <a:extLst>
                <a:ext uri="{FF2B5EF4-FFF2-40B4-BE49-F238E27FC236}">
                  <a16:creationId xmlns:a16="http://schemas.microsoft.com/office/drawing/2014/main" id="{91B991C7-67A8-5203-0C35-027A57431D89}"/>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 name="Google Shape;76;p13">
              <a:extLst>
                <a:ext uri="{FF2B5EF4-FFF2-40B4-BE49-F238E27FC236}">
                  <a16:creationId xmlns:a16="http://schemas.microsoft.com/office/drawing/2014/main" id="{5063B850-C28A-8EEB-1EF9-9B66E471E5A3}"/>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 name="Google Shape;77;p13">
              <a:extLst>
                <a:ext uri="{FF2B5EF4-FFF2-40B4-BE49-F238E27FC236}">
                  <a16:creationId xmlns:a16="http://schemas.microsoft.com/office/drawing/2014/main" id="{E54E3909-FCF6-5D46-CDC3-843A00187848}"/>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8589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模型擬合</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01007T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40</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0567" y="1475161"/>
            <a:ext cx="2830971" cy="2119635"/>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6101" y="1475161"/>
            <a:ext cx="2830970" cy="2119635"/>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1635" y="1475161"/>
            <a:ext cx="2830970" cy="2119635"/>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0567" y="3738069"/>
            <a:ext cx="2830970" cy="2119635"/>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6100" y="3738069"/>
            <a:ext cx="2830970" cy="2119635"/>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6230"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0.2150</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0.0680</a:t>
                      </a:r>
                      <a:endParaRPr lang="zh-TW" altLang="en-US" sz="1200"/>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0.1293</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0.0418</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0.2262</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0.0619</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0.0017</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0.0004</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0.2818</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0.0747</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7B3B644D-D490-6785-1B18-12671B18979C}"/>
                  </a:ext>
                </a:extLst>
              </p:cNvPr>
              <p:cNvSpPr txBox="1"/>
              <p:nvPr/>
            </p:nvSpPr>
            <p:spPr>
              <a:xfrm>
                <a:off x="7886230" y="581925"/>
                <a:ext cx="3694438"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a:p>
              <a:p>
                <a:endParaRPr lang="zh-TW" altLang="en-US"/>
              </a:p>
            </p:txBody>
          </p:sp>
        </mc:Choice>
        <mc:Fallback xmlns="">
          <p:sp>
            <p:nvSpPr>
              <p:cNvPr id="6" name="文字方塊 5">
                <a:extLst>
                  <a:ext uri="{FF2B5EF4-FFF2-40B4-BE49-F238E27FC236}">
                    <a16:creationId xmlns:a16="http://schemas.microsoft.com/office/drawing/2014/main" id="{7B3B644D-D490-6785-1B18-12671B18979C}"/>
                  </a:ext>
                </a:extLst>
              </p:cNvPr>
              <p:cNvSpPr txBox="1">
                <a:spLocks noRot="1" noChangeAspect="1" noMove="1" noResize="1" noEditPoints="1" noAdjustHandles="1" noChangeArrowheads="1" noChangeShapeType="1" noTextEdit="1"/>
              </p:cNvSpPr>
              <p:nvPr/>
            </p:nvSpPr>
            <p:spPr>
              <a:xfrm>
                <a:off x="7886230" y="581925"/>
                <a:ext cx="3694438"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4712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模型擬合</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01009T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41</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0567" y="1475161"/>
            <a:ext cx="2830971" cy="2119635"/>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6101" y="1475161"/>
            <a:ext cx="2830970" cy="2119635"/>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1635" y="1475161"/>
            <a:ext cx="2830970" cy="2119635"/>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0567" y="3738069"/>
            <a:ext cx="2830970" cy="2119635"/>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6100" y="3738069"/>
            <a:ext cx="2830970" cy="2119635"/>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6230"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1.6096</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0.1908</a:t>
                      </a:r>
                      <a:endParaRPr lang="zh-TW" altLang="en-US" sz="1200"/>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0.1895</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0.0378</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0.2178</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0.0435</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0.0966</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0.0120</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1.6173</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0.1929</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6767D2EF-A71E-3ED1-54DA-98E275DCB639}"/>
                  </a:ext>
                </a:extLst>
              </p:cNvPr>
              <p:cNvSpPr txBox="1"/>
              <p:nvPr/>
            </p:nvSpPr>
            <p:spPr>
              <a:xfrm>
                <a:off x="7886230" y="581925"/>
                <a:ext cx="3694438"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a:p>
              <a:p>
                <a:endParaRPr lang="zh-TW" altLang="en-US"/>
              </a:p>
            </p:txBody>
          </p:sp>
        </mc:Choice>
        <mc:Fallback xmlns="">
          <p:sp>
            <p:nvSpPr>
              <p:cNvPr id="2" name="文字方塊 1">
                <a:extLst>
                  <a:ext uri="{FF2B5EF4-FFF2-40B4-BE49-F238E27FC236}">
                    <a16:creationId xmlns:a16="http://schemas.microsoft.com/office/drawing/2014/main" id="{6767D2EF-A71E-3ED1-54DA-98E275DCB639}"/>
                  </a:ext>
                </a:extLst>
              </p:cNvPr>
              <p:cNvSpPr txBox="1">
                <a:spLocks noRot="1" noChangeAspect="1" noMove="1" noResize="1" noEditPoints="1" noAdjustHandles="1" noChangeArrowheads="1" noChangeShapeType="1" noTextEdit="1"/>
              </p:cNvSpPr>
              <p:nvPr/>
            </p:nvSpPr>
            <p:spPr>
              <a:xfrm>
                <a:off x="7886230" y="581925"/>
                <a:ext cx="3694438"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66650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模型擬合</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01010T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42</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0567" y="1475161"/>
            <a:ext cx="2830971" cy="2119635"/>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6101" y="1475161"/>
            <a:ext cx="2830970" cy="2119635"/>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1635" y="1475161"/>
            <a:ext cx="2830970" cy="2119635"/>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0567" y="3738069"/>
            <a:ext cx="2830970" cy="2119635"/>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6100" y="3738069"/>
            <a:ext cx="2830970" cy="2119635"/>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2311"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0.9694</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0.1311</a:t>
                      </a:r>
                      <a:endParaRPr lang="zh-TW" altLang="en-US" sz="1200"/>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0.1420</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0.0221</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0.0790</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0.0130</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0.0033</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0.0005</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0.9953</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0.1331</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A67E8B2D-9223-8A97-F73D-754C60956834}"/>
                  </a:ext>
                </a:extLst>
              </p:cNvPr>
              <p:cNvSpPr txBox="1"/>
              <p:nvPr/>
            </p:nvSpPr>
            <p:spPr>
              <a:xfrm>
                <a:off x="7882311" y="581925"/>
                <a:ext cx="3698357"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a:p>
              <a:p>
                <a:endParaRPr lang="zh-TW" altLang="en-US"/>
              </a:p>
            </p:txBody>
          </p:sp>
        </mc:Choice>
        <mc:Fallback xmlns="">
          <p:sp>
            <p:nvSpPr>
              <p:cNvPr id="2" name="文字方塊 1">
                <a:extLst>
                  <a:ext uri="{FF2B5EF4-FFF2-40B4-BE49-F238E27FC236}">
                    <a16:creationId xmlns:a16="http://schemas.microsoft.com/office/drawing/2014/main" id="{A67E8B2D-9223-8A97-F73D-754C60956834}"/>
                  </a:ext>
                </a:extLst>
              </p:cNvPr>
              <p:cNvSpPr txBox="1">
                <a:spLocks noRot="1" noChangeAspect="1" noMove="1" noResize="1" noEditPoints="1" noAdjustHandles="1" noChangeArrowheads="1" noChangeShapeType="1" noTextEdit="1"/>
              </p:cNvSpPr>
              <p:nvPr/>
            </p:nvSpPr>
            <p:spPr>
              <a:xfrm>
                <a:off x="7882311" y="581925"/>
                <a:ext cx="3698357"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9132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dirty="0">
                <a:latin typeface="微軟正黑體" panose="020B0604030504040204" pitchFamily="34" charset="-120"/>
                <a:ea typeface="微軟正黑體" panose="020B0604030504040204" pitchFamily="34" charset="-120"/>
              </a:rPr>
              <a:t>模型預測</a:t>
            </a:r>
            <a:endParaRPr sz="3200" dirty="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43</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4160" y="1336732"/>
            <a:ext cx="2823784" cy="2119635"/>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694" y="1336732"/>
            <a:ext cx="2823784" cy="2119635"/>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5228" y="1336732"/>
            <a:ext cx="2823784" cy="2119635"/>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4160" y="3862357"/>
            <a:ext cx="2823784" cy="2119635"/>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693" y="3862357"/>
            <a:ext cx="2823784" cy="2119635"/>
          </a:xfrm>
          <a:prstGeom prst="rect">
            <a:avLst/>
          </a:prstGeom>
        </p:spPr>
      </p:pic>
      <p:pic>
        <p:nvPicPr>
          <p:cNvPr id="6" name="圖片 5">
            <a:extLst>
              <a:ext uri="{FF2B5EF4-FFF2-40B4-BE49-F238E27FC236}">
                <a16:creationId xmlns:a16="http://schemas.microsoft.com/office/drawing/2014/main" id="{71CE5B46-0772-009C-F175-4CCE0716B1B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35228" y="3862356"/>
            <a:ext cx="2823784" cy="2119634"/>
          </a:xfrm>
          <a:prstGeom prst="rect">
            <a:avLst/>
          </a:prstGeom>
        </p:spPr>
      </p:pic>
      <p:sp>
        <p:nvSpPr>
          <p:cNvPr id="8" name="文字方塊 7">
            <a:extLst>
              <a:ext uri="{FF2B5EF4-FFF2-40B4-BE49-F238E27FC236}">
                <a16:creationId xmlns:a16="http://schemas.microsoft.com/office/drawing/2014/main" id="{42763310-286E-3CFE-3AB7-550F0C44D7FC}"/>
              </a:ext>
            </a:extLst>
          </p:cNvPr>
          <p:cNvSpPr txBox="1"/>
          <p:nvPr/>
        </p:nvSpPr>
        <p:spPr>
          <a:xfrm>
            <a:off x="1715606" y="3400691"/>
            <a:ext cx="1640892" cy="461665"/>
          </a:xfrm>
          <a:prstGeom prst="rect">
            <a:avLst/>
          </a:prstGeom>
          <a:noFill/>
        </p:spPr>
        <p:txBody>
          <a:bodyPr wrap="square" rtlCol="0">
            <a:spAutoFit/>
          </a:bodyPr>
          <a:lstStyle/>
          <a:p>
            <a:pPr algn="ctr"/>
            <a:r>
              <a:rPr lang="en-US" altLang="zh-TW" sz="1200" dirty="0">
                <a:latin typeface="Microsoft JhengHei" panose="020B0604030504040204" pitchFamily="34" charset="-120"/>
                <a:ea typeface="Microsoft JhengHei" panose="020B0604030504040204" pitchFamily="34" charset="-120"/>
              </a:rPr>
              <a:t>STD:</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0.2229</a:t>
            </a:r>
          </a:p>
          <a:p>
            <a:pPr algn="ctr"/>
            <a:r>
              <a:rPr lang="zh-TW" altLang="en-US" sz="1200" dirty="0">
                <a:latin typeface="Microsoft JhengHei" panose="020B0604030504040204" pitchFamily="34" charset="-120"/>
                <a:ea typeface="Microsoft JhengHei" panose="020B0604030504040204" pitchFamily="34" charset="-120"/>
              </a:rPr>
              <a:t>平均變化量</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0.0306</a:t>
            </a:r>
            <a:endParaRPr lang="zh-TW" altLang="en-US" sz="1200" dirty="0">
              <a:latin typeface="Microsoft JhengHei" panose="020B0604030504040204" pitchFamily="34" charset="-120"/>
              <a:ea typeface="Microsoft JhengHei" panose="020B0604030504040204" pitchFamily="34" charset="-120"/>
            </a:endParaRPr>
          </a:p>
        </p:txBody>
      </p:sp>
      <p:sp>
        <p:nvSpPr>
          <p:cNvPr id="9" name="文字方塊 8">
            <a:extLst>
              <a:ext uri="{FF2B5EF4-FFF2-40B4-BE49-F238E27FC236}">
                <a16:creationId xmlns:a16="http://schemas.microsoft.com/office/drawing/2014/main" id="{B165941E-298F-28CC-4267-BC7346B20421}"/>
              </a:ext>
            </a:extLst>
          </p:cNvPr>
          <p:cNvSpPr txBox="1"/>
          <p:nvPr/>
        </p:nvSpPr>
        <p:spPr>
          <a:xfrm>
            <a:off x="4971139" y="3400691"/>
            <a:ext cx="1640892" cy="461665"/>
          </a:xfrm>
          <a:prstGeom prst="rect">
            <a:avLst/>
          </a:prstGeom>
        </p:spPr>
        <p:txBody>
          <a:bodyPr wrap="square" rtlCol="0">
            <a:spAutoFit/>
          </a:bodyPr>
          <a:lstStyle/>
          <a:p>
            <a:pPr algn="ctr"/>
            <a:r>
              <a:rPr lang="en-US" altLang="zh-TW" sz="1200" dirty="0">
                <a:latin typeface="Microsoft JhengHei" panose="020B0604030504040204" pitchFamily="34" charset="-120"/>
                <a:ea typeface="Microsoft JhengHei" panose="020B0604030504040204" pitchFamily="34" charset="-120"/>
              </a:rPr>
              <a:t>STD:</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0.1191</a:t>
            </a:r>
          </a:p>
          <a:p>
            <a:pPr algn="ctr"/>
            <a:r>
              <a:rPr lang="zh-TW" altLang="en-US" sz="1200" dirty="0">
                <a:latin typeface="Microsoft JhengHei" panose="020B0604030504040204" pitchFamily="34" charset="-120"/>
                <a:ea typeface="Microsoft JhengHei" panose="020B0604030504040204" pitchFamily="34" charset="-120"/>
              </a:rPr>
              <a:t>平均變化量</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0.0296</a:t>
            </a:r>
            <a:endParaRPr lang="zh-TW" altLang="en-US" sz="1200" dirty="0">
              <a:latin typeface="Microsoft JhengHei" panose="020B0604030504040204" pitchFamily="34" charset="-120"/>
              <a:ea typeface="Microsoft JhengHei" panose="020B0604030504040204" pitchFamily="34" charset="-120"/>
            </a:endParaRPr>
          </a:p>
        </p:txBody>
      </p:sp>
      <p:sp>
        <p:nvSpPr>
          <p:cNvPr id="11" name="文字方塊 10">
            <a:extLst>
              <a:ext uri="{FF2B5EF4-FFF2-40B4-BE49-F238E27FC236}">
                <a16:creationId xmlns:a16="http://schemas.microsoft.com/office/drawing/2014/main" id="{DE4DBB58-C419-FFA0-E4B4-393E767AB354}"/>
              </a:ext>
            </a:extLst>
          </p:cNvPr>
          <p:cNvSpPr txBox="1"/>
          <p:nvPr/>
        </p:nvSpPr>
        <p:spPr>
          <a:xfrm>
            <a:off x="8226674" y="3401247"/>
            <a:ext cx="1640892" cy="461665"/>
          </a:xfrm>
          <a:prstGeom prst="rect">
            <a:avLst/>
          </a:prstGeom>
          <a:noFill/>
        </p:spPr>
        <p:txBody>
          <a:bodyPr wrap="square" rtlCol="0">
            <a:spAutoFit/>
          </a:bodyPr>
          <a:lstStyle/>
          <a:p>
            <a:pPr algn="ctr"/>
            <a:r>
              <a:rPr lang="en-US" altLang="zh-TW" sz="1200" dirty="0">
                <a:latin typeface="Microsoft JhengHei" panose="020B0604030504040204" pitchFamily="34" charset="-120"/>
                <a:ea typeface="Microsoft JhengHei" panose="020B0604030504040204" pitchFamily="34" charset="-120"/>
              </a:rPr>
              <a:t>STD:</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0.1442</a:t>
            </a:r>
          </a:p>
          <a:p>
            <a:pPr algn="ctr"/>
            <a:r>
              <a:rPr lang="zh-TW" altLang="en-US" sz="1200" dirty="0">
                <a:latin typeface="Microsoft JhengHei" panose="020B0604030504040204" pitchFamily="34" charset="-120"/>
                <a:ea typeface="Microsoft JhengHei" panose="020B0604030504040204" pitchFamily="34" charset="-120"/>
              </a:rPr>
              <a:t>平均變化量</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0.0199</a:t>
            </a:r>
            <a:endParaRPr lang="zh-TW" altLang="en-US" sz="1200" dirty="0">
              <a:latin typeface="Microsoft JhengHei" panose="020B0604030504040204" pitchFamily="34" charset="-120"/>
              <a:ea typeface="Microsoft JhengHei" panose="020B0604030504040204" pitchFamily="34" charset="-120"/>
            </a:endParaRPr>
          </a:p>
        </p:txBody>
      </p:sp>
      <p:sp>
        <p:nvSpPr>
          <p:cNvPr id="12" name="文字方塊 11">
            <a:extLst>
              <a:ext uri="{FF2B5EF4-FFF2-40B4-BE49-F238E27FC236}">
                <a16:creationId xmlns:a16="http://schemas.microsoft.com/office/drawing/2014/main" id="{9AEE3E34-0D9A-12FF-1CD1-84DAA1E312AF}"/>
              </a:ext>
            </a:extLst>
          </p:cNvPr>
          <p:cNvSpPr txBox="1"/>
          <p:nvPr/>
        </p:nvSpPr>
        <p:spPr>
          <a:xfrm>
            <a:off x="1715606" y="5889271"/>
            <a:ext cx="1640892" cy="461665"/>
          </a:xfrm>
          <a:prstGeom prst="rect">
            <a:avLst/>
          </a:prstGeom>
          <a:noFill/>
        </p:spPr>
        <p:txBody>
          <a:bodyPr wrap="square" rtlCol="0">
            <a:spAutoFit/>
          </a:bodyPr>
          <a:lstStyle/>
          <a:p>
            <a:pPr algn="ctr"/>
            <a:r>
              <a:rPr lang="en-US" altLang="zh-TW" sz="1200" dirty="0">
                <a:latin typeface="Microsoft JhengHei" panose="020B0604030504040204" pitchFamily="34" charset="-120"/>
                <a:ea typeface="Microsoft JhengHei" panose="020B0604030504040204" pitchFamily="34" charset="-120"/>
              </a:rPr>
              <a:t>STD:</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0.2283</a:t>
            </a:r>
          </a:p>
          <a:p>
            <a:pPr algn="ctr"/>
            <a:r>
              <a:rPr lang="zh-TW" altLang="en-US" sz="1200" dirty="0">
                <a:latin typeface="Microsoft JhengHei" panose="020B0604030504040204" pitchFamily="34" charset="-120"/>
                <a:ea typeface="Microsoft JhengHei" panose="020B0604030504040204" pitchFamily="34" charset="-120"/>
              </a:rPr>
              <a:t>平均變化量</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0.0528</a:t>
            </a:r>
            <a:endParaRPr lang="zh-TW" altLang="en-US" sz="1200" dirty="0">
              <a:latin typeface="Microsoft JhengHei" panose="020B0604030504040204" pitchFamily="34" charset="-120"/>
              <a:ea typeface="Microsoft JhengHei" panose="020B0604030504040204" pitchFamily="34" charset="-120"/>
            </a:endParaRPr>
          </a:p>
        </p:txBody>
      </p:sp>
      <p:sp>
        <p:nvSpPr>
          <p:cNvPr id="13" name="文字方塊 12">
            <a:extLst>
              <a:ext uri="{FF2B5EF4-FFF2-40B4-BE49-F238E27FC236}">
                <a16:creationId xmlns:a16="http://schemas.microsoft.com/office/drawing/2014/main" id="{DCAECBAB-DDE8-77E1-217D-96C6CA1E91C2}"/>
              </a:ext>
            </a:extLst>
          </p:cNvPr>
          <p:cNvSpPr txBox="1"/>
          <p:nvPr/>
        </p:nvSpPr>
        <p:spPr>
          <a:xfrm>
            <a:off x="4976855" y="5889270"/>
            <a:ext cx="1640892" cy="461665"/>
          </a:xfrm>
          <a:prstGeom prst="rect">
            <a:avLst/>
          </a:prstGeom>
          <a:noFill/>
        </p:spPr>
        <p:txBody>
          <a:bodyPr wrap="square" rtlCol="0">
            <a:spAutoFit/>
          </a:bodyPr>
          <a:lstStyle/>
          <a:p>
            <a:pPr algn="ctr"/>
            <a:r>
              <a:rPr lang="en-US" altLang="zh-TW" sz="1200" dirty="0">
                <a:latin typeface="Microsoft JhengHei" panose="020B0604030504040204" pitchFamily="34" charset="-120"/>
                <a:ea typeface="Microsoft JhengHei" panose="020B0604030504040204" pitchFamily="34" charset="-120"/>
              </a:rPr>
              <a:t>STD:</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0.0389</a:t>
            </a:r>
          </a:p>
          <a:p>
            <a:pPr algn="ctr"/>
            <a:r>
              <a:rPr lang="zh-TW" altLang="en-US" sz="1200" dirty="0">
                <a:latin typeface="Microsoft JhengHei" panose="020B0604030504040204" pitchFamily="34" charset="-120"/>
                <a:ea typeface="Microsoft JhengHei" panose="020B0604030504040204" pitchFamily="34" charset="-120"/>
              </a:rPr>
              <a:t>平均變化量</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0.0175</a:t>
            </a:r>
            <a:endParaRPr lang="zh-TW" altLang="en-US" sz="1200" dirty="0">
              <a:latin typeface="Microsoft JhengHei" panose="020B0604030504040204" pitchFamily="34" charset="-120"/>
              <a:ea typeface="Microsoft JhengHei" panose="020B0604030504040204" pitchFamily="34" charset="-120"/>
            </a:endParaRPr>
          </a:p>
        </p:txBody>
      </p:sp>
      <p:sp>
        <p:nvSpPr>
          <p:cNvPr id="15" name="文字方塊 14">
            <a:extLst>
              <a:ext uri="{FF2B5EF4-FFF2-40B4-BE49-F238E27FC236}">
                <a16:creationId xmlns:a16="http://schemas.microsoft.com/office/drawing/2014/main" id="{417809BC-78D7-3417-FAEF-463557A90BFE}"/>
              </a:ext>
            </a:extLst>
          </p:cNvPr>
          <p:cNvSpPr txBox="1"/>
          <p:nvPr/>
        </p:nvSpPr>
        <p:spPr>
          <a:xfrm>
            <a:off x="8232388" y="5889270"/>
            <a:ext cx="1640892" cy="461665"/>
          </a:xfrm>
          <a:prstGeom prst="rect">
            <a:avLst/>
          </a:prstGeom>
          <a:noFill/>
        </p:spPr>
        <p:txBody>
          <a:bodyPr wrap="square" rtlCol="0">
            <a:spAutoFit/>
          </a:bodyPr>
          <a:lstStyle/>
          <a:p>
            <a:pPr algn="ctr"/>
            <a:r>
              <a:rPr lang="en-US" altLang="zh-TW" sz="1200" dirty="0">
                <a:latin typeface="Microsoft JhengHei" panose="020B0604030504040204" pitchFamily="34" charset="-120"/>
                <a:ea typeface="Microsoft JhengHei" panose="020B0604030504040204" pitchFamily="34" charset="-120"/>
              </a:rPr>
              <a:t>STD:</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0.2058</a:t>
            </a:r>
          </a:p>
          <a:p>
            <a:pPr algn="ctr"/>
            <a:r>
              <a:rPr lang="zh-TW" altLang="en-US" sz="1200" dirty="0">
                <a:latin typeface="Microsoft JhengHei" panose="020B0604030504040204" pitchFamily="34" charset="-120"/>
                <a:ea typeface="Microsoft JhengHei" panose="020B0604030504040204" pitchFamily="34" charset="-120"/>
              </a:rPr>
              <a:t>平均變化量</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0.0194</a:t>
            </a:r>
            <a:endParaRPr lang="zh-TW" altLang="en-US" sz="1200" dirty="0">
              <a:latin typeface="Microsoft JhengHei" panose="020B0604030504040204" pitchFamily="34" charset="-120"/>
              <a:ea typeface="Microsoft JhengHei" panose="020B0604030504040204" pitchFamily="34" charset="-120"/>
            </a:endParaRPr>
          </a:p>
        </p:txBody>
      </p:sp>
      <p:sp>
        <p:nvSpPr>
          <p:cNvPr id="16" name="圓形: 空心 15">
            <a:extLst>
              <a:ext uri="{FF2B5EF4-FFF2-40B4-BE49-F238E27FC236}">
                <a16:creationId xmlns:a16="http://schemas.microsoft.com/office/drawing/2014/main" id="{C480C6FF-FB6E-A2B3-3DDC-7B850EF68885}"/>
              </a:ext>
            </a:extLst>
          </p:cNvPr>
          <p:cNvSpPr/>
          <p:nvPr/>
        </p:nvSpPr>
        <p:spPr>
          <a:xfrm>
            <a:off x="703840" y="3968862"/>
            <a:ext cx="416727" cy="461665"/>
          </a:xfrm>
          <a:prstGeom prst="donut">
            <a:avLst/>
          </a:prstGeom>
          <a:solidFill>
            <a:srgbClr val="FF0000"/>
          </a:solidFill>
          <a:ln>
            <a:solidFill>
              <a:srgbClr val="FF00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a:solidFill>
                  <a:schemeClr val="tx1"/>
                </a:solidFill>
              </a:rPr>
              <a:t>1</a:t>
            </a:r>
            <a:endParaRPr lang="zh-TW" altLang="en-US">
              <a:solidFill>
                <a:schemeClr val="tx1"/>
              </a:solidFill>
            </a:endParaRPr>
          </a:p>
        </p:txBody>
      </p:sp>
      <p:sp>
        <p:nvSpPr>
          <p:cNvPr id="18" name="圓形: 空心 17">
            <a:extLst>
              <a:ext uri="{FF2B5EF4-FFF2-40B4-BE49-F238E27FC236}">
                <a16:creationId xmlns:a16="http://schemas.microsoft.com/office/drawing/2014/main" id="{F48425AE-DF3F-1947-2ACB-0F81AC353D86}"/>
              </a:ext>
            </a:extLst>
          </p:cNvPr>
          <p:cNvSpPr/>
          <p:nvPr/>
        </p:nvSpPr>
        <p:spPr>
          <a:xfrm>
            <a:off x="703840" y="1389047"/>
            <a:ext cx="416727" cy="461665"/>
          </a:xfrm>
          <a:prstGeom prst="donut">
            <a:avLst/>
          </a:prstGeom>
          <a:solidFill>
            <a:srgbClr val="FF0000"/>
          </a:solidFill>
          <a:ln>
            <a:solidFill>
              <a:srgbClr val="FF00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a:solidFill>
                  <a:schemeClr val="tx1"/>
                </a:solidFill>
              </a:rPr>
              <a:t>2</a:t>
            </a:r>
            <a:endParaRPr lang="zh-TW" altLang="en-US">
              <a:solidFill>
                <a:schemeClr val="tx1"/>
              </a:solidFill>
            </a:endParaRPr>
          </a:p>
        </p:txBody>
      </p:sp>
      <p:sp>
        <p:nvSpPr>
          <p:cNvPr id="19" name="圓形: 空心 18">
            <a:extLst>
              <a:ext uri="{FF2B5EF4-FFF2-40B4-BE49-F238E27FC236}">
                <a16:creationId xmlns:a16="http://schemas.microsoft.com/office/drawing/2014/main" id="{F21951D4-85EB-A5E5-6930-DE0D43A2CF6E}"/>
              </a:ext>
            </a:extLst>
          </p:cNvPr>
          <p:cNvSpPr/>
          <p:nvPr/>
        </p:nvSpPr>
        <p:spPr>
          <a:xfrm>
            <a:off x="3962966" y="3968861"/>
            <a:ext cx="416727" cy="461665"/>
          </a:xfrm>
          <a:prstGeom prst="donut">
            <a:avLst/>
          </a:prstGeom>
          <a:solidFill>
            <a:srgbClr val="FF0000"/>
          </a:solidFill>
          <a:ln>
            <a:solidFill>
              <a:srgbClr val="FF00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a:solidFill>
                  <a:schemeClr val="tx1"/>
                </a:solidFill>
              </a:rPr>
              <a:t>6</a:t>
            </a:r>
            <a:endParaRPr lang="zh-TW" altLang="en-US">
              <a:solidFill>
                <a:schemeClr val="tx1"/>
              </a:solidFill>
            </a:endParaRPr>
          </a:p>
        </p:txBody>
      </p:sp>
      <p:sp>
        <p:nvSpPr>
          <p:cNvPr id="20" name="圓形: 空心 19">
            <a:extLst>
              <a:ext uri="{FF2B5EF4-FFF2-40B4-BE49-F238E27FC236}">
                <a16:creationId xmlns:a16="http://schemas.microsoft.com/office/drawing/2014/main" id="{7E4622F7-E734-1046-94CB-95CAF5212921}"/>
              </a:ext>
            </a:extLst>
          </p:cNvPr>
          <p:cNvSpPr/>
          <p:nvPr/>
        </p:nvSpPr>
        <p:spPr>
          <a:xfrm>
            <a:off x="3962966" y="1389047"/>
            <a:ext cx="416727" cy="461665"/>
          </a:xfrm>
          <a:prstGeom prst="donut">
            <a:avLst/>
          </a:prstGeom>
          <a:solidFill>
            <a:srgbClr val="FF0000"/>
          </a:solidFill>
          <a:ln>
            <a:solidFill>
              <a:srgbClr val="FF00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a:solidFill>
                  <a:schemeClr val="tx1"/>
                </a:solidFill>
              </a:rPr>
              <a:t>3</a:t>
            </a:r>
            <a:endParaRPr lang="zh-TW" altLang="en-US">
              <a:solidFill>
                <a:schemeClr val="tx1"/>
              </a:solidFill>
            </a:endParaRPr>
          </a:p>
        </p:txBody>
      </p:sp>
      <p:sp>
        <p:nvSpPr>
          <p:cNvPr id="21" name="圓形: 空心 20">
            <a:extLst>
              <a:ext uri="{FF2B5EF4-FFF2-40B4-BE49-F238E27FC236}">
                <a16:creationId xmlns:a16="http://schemas.microsoft.com/office/drawing/2014/main" id="{DC2550EB-C08E-7948-FE48-FCB76B0D924B}"/>
              </a:ext>
            </a:extLst>
          </p:cNvPr>
          <p:cNvSpPr/>
          <p:nvPr/>
        </p:nvSpPr>
        <p:spPr>
          <a:xfrm>
            <a:off x="7218501" y="1389046"/>
            <a:ext cx="416727" cy="461665"/>
          </a:xfrm>
          <a:prstGeom prst="donut">
            <a:avLst/>
          </a:prstGeom>
          <a:solidFill>
            <a:srgbClr val="FF0000"/>
          </a:solidFill>
          <a:ln>
            <a:solidFill>
              <a:srgbClr val="FF00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a:solidFill>
                  <a:schemeClr val="tx1"/>
                </a:solidFill>
              </a:rPr>
              <a:t>4</a:t>
            </a:r>
            <a:endParaRPr lang="zh-TW" altLang="en-US">
              <a:solidFill>
                <a:schemeClr val="tx1"/>
              </a:solidFill>
            </a:endParaRPr>
          </a:p>
        </p:txBody>
      </p:sp>
      <p:sp>
        <p:nvSpPr>
          <p:cNvPr id="22" name="圓形: 空心 21">
            <a:extLst>
              <a:ext uri="{FF2B5EF4-FFF2-40B4-BE49-F238E27FC236}">
                <a16:creationId xmlns:a16="http://schemas.microsoft.com/office/drawing/2014/main" id="{B586546D-D065-4F0E-C05A-3D5AF36C6404}"/>
              </a:ext>
            </a:extLst>
          </p:cNvPr>
          <p:cNvSpPr/>
          <p:nvPr/>
        </p:nvSpPr>
        <p:spPr>
          <a:xfrm>
            <a:off x="7218501" y="3968861"/>
            <a:ext cx="416727" cy="461665"/>
          </a:xfrm>
          <a:prstGeom prst="donut">
            <a:avLst/>
          </a:prstGeom>
          <a:solidFill>
            <a:srgbClr val="FF0000"/>
          </a:solidFill>
          <a:ln>
            <a:solidFill>
              <a:srgbClr val="FF00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a:solidFill>
                  <a:schemeClr val="tx1"/>
                </a:solidFill>
              </a:rPr>
              <a:t>5</a:t>
            </a:r>
            <a:endParaRPr lang="zh-TW" altLang="en-US">
              <a:solidFill>
                <a:schemeClr val="tx1"/>
              </a:solidFill>
            </a:endParaRPr>
          </a:p>
        </p:txBody>
      </p:sp>
    </p:spTree>
    <p:extLst>
      <p:ext uri="{BB962C8B-B14F-4D97-AF65-F5344CB8AC3E}">
        <p14:creationId xmlns:p14="http://schemas.microsoft.com/office/powerpoint/2010/main" val="192964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模型預測</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01001T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44</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4159" y="1475161"/>
            <a:ext cx="2823786" cy="2119636"/>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694" y="1475161"/>
            <a:ext cx="2823784" cy="2119635"/>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5228" y="1475161"/>
            <a:ext cx="2823784" cy="2119635"/>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4160" y="3738069"/>
            <a:ext cx="2823784" cy="2119635"/>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693" y="3738069"/>
            <a:ext cx="2823784" cy="2119635"/>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6230"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0.4512</a:t>
                      </a:r>
                      <a:endParaRPr lang="zh-TW" altLang="en-US" sz="1200">
                        <a:solidFill>
                          <a:srgbClr val="FF0000"/>
                        </a:solidFill>
                      </a:endParaRPr>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0.2664</a:t>
                      </a:r>
                      <a:endParaRPr lang="zh-TW" altLang="en-US" sz="1200"/>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1.9913</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0.4280</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1.2432</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0.2503</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0.7601</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0.1802</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0.4800</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0.2723</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105514D4-641E-1DFF-4AEC-620F3E02C3A8}"/>
                  </a:ext>
                </a:extLst>
              </p:cNvPr>
              <p:cNvSpPr txBox="1"/>
              <p:nvPr/>
            </p:nvSpPr>
            <p:spPr>
              <a:xfrm>
                <a:off x="7886230" y="581925"/>
                <a:ext cx="3694438"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a:p>
              <a:p>
                <a:endParaRPr lang="zh-TW" altLang="en-US"/>
              </a:p>
            </p:txBody>
          </p:sp>
        </mc:Choice>
        <mc:Fallback xmlns="">
          <p:sp>
            <p:nvSpPr>
              <p:cNvPr id="2" name="文字方塊 1">
                <a:extLst>
                  <a:ext uri="{FF2B5EF4-FFF2-40B4-BE49-F238E27FC236}">
                    <a16:creationId xmlns:a16="http://schemas.microsoft.com/office/drawing/2014/main" id="{105514D4-641E-1DFF-4AEC-620F3E02C3A8}"/>
                  </a:ext>
                </a:extLst>
              </p:cNvPr>
              <p:cNvSpPr txBox="1">
                <a:spLocks noRot="1" noChangeAspect="1" noMove="1" noResize="1" noEditPoints="1" noAdjustHandles="1" noChangeArrowheads="1" noChangeShapeType="1" noTextEdit="1"/>
              </p:cNvSpPr>
              <p:nvPr/>
            </p:nvSpPr>
            <p:spPr>
              <a:xfrm>
                <a:off x="7886230" y="581925"/>
                <a:ext cx="3694438"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64353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模型預測</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01002T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45</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4159" y="1475161"/>
            <a:ext cx="2823786" cy="2119635"/>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694" y="1475161"/>
            <a:ext cx="2823784" cy="2119634"/>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5228" y="1475161"/>
            <a:ext cx="2823784" cy="2119634"/>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4160" y="3738069"/>
            <a:ext cx="2823784" cy="2119634"/>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693" y="3738069"/>
            <a:ext cx="2823784" cy="2119634"/>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6230"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0.1800</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0.0473</a:t>
                      </a:r>
                      <a:endParaRPr lang="zh-TW" altLang="en-US" sz="1200">
                        <a:solidFill>
                          <a:srgbClr val="FF0000"/>
                        </a:solidFill>
                      </a:endParaRPr>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0.3582</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0.0814</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0.2308</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0.0527</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0.2032</a:t>
                      </a:r>
                      <a:endParaRPr lang="zh-TW" altLang="en-US" sz="1200">
                        <a:solidFill>
                          <a:srgbClr val="FF0000"/>
                        </a:solidFill>
                      </a:endParaRPr>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0.0505</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0.1913</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0.0515</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7D1F664-828B-6425-6DE7-502EA3F8FA93}"/>
                  </a:ext>
                </a:extLst>
              </p:cNvPr>
              <p:cNvSpPr txBox="1"/>
              <p:nvPr/>
            </p:nvSpPr>
            <p:spPr>
              <a:xfrm>
                <a:off x="7886230" y="581925"/>
                <a:ext cx="3694438"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a:p>
              <a:p>
                <a:endParaRPr lang="zh-TW" altLang="en-US"/>
              </a:p>
            </p:txBody>
          </p:sp>
        </mc:Choice>
        <mc:Fallback xmlns="">
          <p:sp>
            <p:nvSpPr>
              <p:cNvPr id="2" name="文字方塊 1">
                <a:extLst>
                  <a:ext uri="{FF2B5EF4-FFF2-40B4-BE49-F238E27FC236}">
                    <a16:creationId xmlns:a16="http://schemas.microsoft.com/office/drawing/2014/main" id="{77D1F664-828B-6425-6DE7-502EA3F8FA93}"/>
                  </a:ext>
                </a:extLst>
              </p:cNvPr>
              <p:cNvSpPr txBox="1">
                <a:spLocks noRot="1" noChangeAspect="1" noMove="1" noResize="1" noEditPoints="1" noAdjustHandles="1" noChangeArrowheads="1" noChangeShapeType="1" noTextEdit="1"/>
              </p:cNvSpPr>
              <p:nvPr/>
            </p:nvSpPr>
            <p:spPr>
              <a:xfrm>
                <a:off x="7886230" y="581925"/>
                <a:ext cx="3694438"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9891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模型預測</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01004T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46</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4159" y="1475161"/>
            <a:ext cx="2823786" cy="2119635"/>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694" y="1475161"/>
            <a:ext cx="2823784" cy="2119634"/>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5228" y="1475161"/>
            <a:ext cx="2823784" cy="2119634"/>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4160" y="3738069"/>
            <a:ext cx="2823784" cy="2119634"/>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693" y="3738069"/>
            <a:ext cx="2823784" cy="2119634"/>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6230"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0.2026</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0.0549</a:t>
                      </a:r>
                      <a:endParaRPr lang="zh-TW" altLang="en-US" sz="1200">
                        <a:solidFill>
                          <a:srgbClr val="FF0000"/>
                        </a:solidFill>
                      </a:endParaRPr>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1.4743</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0.2722</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2.1551</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0.3471</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0.8302</a:t>
                      </a:r>
                      <a:endParaRPr lang="zh-TW" altLang="en-US" sz="1200">
                        <a:solidFill>
                          <a:srgbClr val="FF0000"/>
                        </a:solidFill>
                      </a:endParaRPr>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0.1661</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0.2637</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0.0682</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84F0E73E-B4B8-1403-D0E9-3DAB0BA998C1}"/>
                  </a:ext>
                </a:extLst>
              </p:cNvPr>
              <p:cNvSpPr txBox="1"/>
              <p:nvPr/>
            </p:nvSpPr>
            <p:spPr>
              <a:xfrm>
                <a:off x="7886230" y="581925"/>
                <a:ext cx="3694438"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a:p>
              <a:p>
                <a:endParaRPr lang="zh-TW" altLang="en-US"/>
              </a:p>
            </p:txBody>
          </p:sp>
        </mc:Choice>
        <mc:Fallback xmlns="">
          <p:sp>
            <p:nvSpPr>
              <p:cNvPr id="2" name="文字方塊 1">
                <a:extLst>
                  <a:ext uri="{FF2B5EF4-FFF2-40B4-BE49-F238E27FC236}">
                    <a16:creationId xmlns:a16="http://schemas.microsoft.com/office/drawing/2014/main" id="{84F0E73E-B4B8-1403-D0E9-3DAB0BA998C1}"/>
                  </a:ext>
                </a:extLst>
              </p:cNvPr>
              <p:cNvSpPr txBox="1">
                <a:spLocks noRot="1" noChangeAspect="1" noMove="1" noResize="1" noEditPoints="1" noAdjustHandles="1" noChangeArrowheads="1" noChangeShapeType="1" noTextEdit="1"/>
              </p:cNvSpPr>
              <p:nvPr/>
            </p:nvSpPr>
            <p:spPr>
              <a:xfrm>
                <a:off x="7886230" y="581925"/>
                <a:ext cx="3694438"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5734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模型預測</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01007T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47</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4159" y="1475161"/>
            <a:ext cx="2823786" cy="2119635"/>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694" y="1475161"/>
            <a:ext cx="2823784" cy="2119634"/>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5228" y="1475161"/>
            <a:ext cx="2823784" cy="2119634"/>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4160" y="3738069"/>
            <a:ext cx="2823784" cy="2119634"/>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693" y="3738069"/>
            <a:ext cx="2823784" cy="2119634"/>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6230"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0.2854</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0.1310</a:t>
                      </a:r>
                      <a:endParaRPr lang="zh-TW" altLang="en-US" sz="1200">
                        <a:solidFill>
                          <a:srgbClr val="FF0000"/>
                        </a:solidFill>
                      </a:endParaRPr>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1.0195</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0.2523</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1.0485</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0.2362</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0.9161</a:t>
                      </a:r>
                      <a:endParaRPr lang="zh-TW" altLang="en-US" sz="1200">
                        <a:solidFill>
                          <a:srgbClr val="FF0000"/>
                        </a:solidFill>
                      </a:endParaRPr>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0.2142</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0.3164</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0.1316</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4BD86F7B-CC9F-A5E3-E14C-8A009B1C903A}"/>
                  </a:ext>
                </a:extLst>
              </p:cNvPr>
              <p:cNvSpPr txBox="1"/>
              <p:nvPr/>
            </p:nvSpPr>
            <p:spPr>
              <a:xfrm>
                <a:off x="7886230" y="581925"/>
                <a:ext cx="3694438"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a:p>
              <a:p>
                <a:endParaRPr lang="zh-TW" altLang="en-US"/>
              </a:p>
            </p:txBody>
          </p:sp>
        </mc:Choice>
        <mc:Fallback xmlns="">
          <p:sp>
            <p:nvSpPr>
              <p:cNvPr id="2" name="文字方塊 1">
                <a:extLst>
                  <a:ext uri="{FF2B5EF4-FFF2-40B4-BE49-F238E27FC236}">
                    <a16:creationId xmlns:a16="http://schemas.microsoft.com/office/drawing/2014/main" id="{4BD86F7B-CC9F-A5E3-E14C-8A009B1C903A}"/>
                  </a:ext>
                </a:extLst>
              </p:cNvPr>
              <p:cNvSpPr txBox="1">
                <a:spLocks noRot="1" noChangeAspect="1" noMove="1" noResize="1" noEditPoints="1" noAdjustHandles="1" noChangeArrowheads="1" noChangeShapeType="1" noTextEdit="1"/>
              </p:cNvSpPr>
              <p:nvPr/>
            </p:nvSpPr>
            <p:spPr>
              <a:xfrm>
                <a:off x="7886230" y="581925"/>
                <a:ext cx="3694438"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8447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模型預測</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01009T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48</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4159" y="1475161"/>
            <a:ext cx="2823786" cy="2119635"/>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694" y="1475161"/>
            <a:ext cx="2823784" cy="2119634"/>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5228" y="1475161"/>
            <a:ext cx="2823784" cy="2119634"/>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4160" y="3738069"/>
            <a:ext cx="2823784" cy="2119634"/>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693" y="3738069"/>
            <a:ext cx="2823784" cy="2119634"/>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6230"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5.5531</a:t>
                      </a:r>
                      <a:endParaRPr lang="zh-TW" altLang="en-US" sz="1200">
                        <a:solidFill>
                          <a:srgbClr val="FF0000"/>
                        </a:solidFill>
                      </a:endParaRPr>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0.5133</a:t>
                      </a:r>
                      <a:endParaRPr lang="zh-TW" altLang="en-US" sz="1200"/>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0.6710</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0.0736</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0.4759</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0.0510</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0.4308</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0.0484</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5.6900</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0.5272</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47880030-50E8-EED6-76F4-65C68B152B24}"/>
                  </a:ext>
                </a:extLst>
              </p:cNvPr>
              <p:cNvSpPr txBox="1"/>
              <p:nvPr/>
            </p:nvSpPr>
            <p:spPr>
              <a:xfrm>
                <a:off x="7886230" y="581925"/>
                <a:ext cx="3694438"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a:p>
              <a:p>
                <a:endParaRPr lang="zh-TW" altLang="en-US"/>
              </a:p>
            </p:txBody>
          </p:sp>
        </mc:Choice>
        <mc:Fallback xmlns="">
          <p:sp>
            <p:nvSpPr>
              <p:cNvPr id="2" name="文字方塊 1">
                <a:extLst>
                  <a:ext uri="{FF2B5EF4-FFF2-40B4-BE49-F238E27FC236}">
                    <a16:creationId xmlns:a16="http://schemas.microsoft.com/office/drawing/2014/main" id="{47880030-50E8-EED6-76F4-65C68B152B24}"/>
                  </a:ext>
                </a:extLst>
              </p:cNvPr>
              <p:cNvSpPr txBox="1">
                <a:spLocks noRot="1" noChangeAspect="1" noMove="1" noResize="1" noEditPoints="1" noAdjustHandles="1" noChangeArrowheads="1" noChangeShapeType="1" noTextEdit="1"/>
              </p:cNvSpPr>
              <p:nvPr/>
            </p:nvSpPr>
            <p:spPr>
              <a:xfrm>
                <a:off x="7886230" y="581925"/>
                <a:ext cx="3694438"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3291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模型預測</a:t>
            </a:r>
            <a:r>
              <a:rPr lang="en-US" altLang="zh-TW" sz="3200">
                <a:latin typeface="微軟正黑體" panose="020B0604030504040204" pitchFamily="34" charset="-120"/>
                <a:ea typeface="微軟正黑體" panose="020B0604030504040204" pitchFamily="34" charset="-120"/>
              </a:rPr>
              <a:t>-</a:t>
            </a:r>
            <a:r>
              <a:rPr lang="en-US" altLang="zh-TW" sz="2400"/>
              <a:t> </a:t>
            </a:r>
            <a:r>
              <a:rPr lang="en-US" altLang="zh-TW" sz="3200">
                <a:latin typeface="微軟正黑體" panose="020B0604030504040204" pitchFamily="34" charset="-120"/>
                <a:ea typeface="微軟正黑體" panose="020B0604030504040204" pitchFamily="34" charset="-120"/>
              </a:rPr>
              <a:t>01010T</a:t>
            </a:r>
            <a:endParaRPr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49</a:t>
            </a:fld>
            <a:endParaRPr/>
          </a:p>
        </p:txBody>
      </p:sp>
      <p:pic>
        <p:nvPicPr>
          <p:cNvPr id="3" name="圖片 2">
            <a:extLst>
              <a:ext uri="{FF2B5EF4-FFF2-40B4-BE49-F238E27FC236}">
                <a16:creationId xmlns:a16="http://schemas.microsoft.com/office/drawing/2014/main" id="{F1BA13C9-3322-EC0C-886B-099766CBB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4159" y="1475161"/>
            <a:ext cx="2823786" cy="2119635"/>
          </a:xfrm>
          <a:prstGeom prst="rect">
            <a:avLst/>
          </a:prstGeom>
        </p:spPr>
      </p:pic>
      <p:pic>
        <p:nvPicPr>
          <p:cNvPr id="4" name="圖片 3">
            <a:extLst>
              <a:ext uri="{FF2B5EF4-FFF2-40B4-BE49-F238E27FC236}">
                <a16:creationId xmlns:a16="http://schemas.microsoft.com/office/drawing/2014/main" id="{2CC74BC1-7F0C-4C08-BAC8-E9DE6E02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694" y="1475161"/>
            <a:ext cx="2823784" cy="2119634"/>
          </a:xfrm>
          <a:prstGeom prst="rect">
            <a:avLst/>
          </a:prstGeom>
        </p:spPr>
      </p:pic>
      <p:pic>
        <p:nvPicPr>
          <p:cNvPr id="7" name="圖片 6">
            <a:extLst>
              <a:ext uri="{FF2B5EF4-FFF2-40B4-BE49-F238E27FC236}">
                <a16:creationId xmlns:a16="http://schemas.microsoft.com/office/drawing/2014/main" id="{27D03DB2-8B7E-4A35-6A20-2AEF332CA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5228" y="1475161"/>
            <a:ext cx="2823784" cy="2119634"/>
          </a:xfrm>
          <a:prstGeom prst="rect">
            <a:avLst/>
          </a:prstGeom>
        </p:spPr>
      </p:pic>
      <p:pic>
        <p:nvPicPr>
          <p:cNvPr id="10" name="圖片 9">
            <a:extLst>
              <a:ext uri="{FF2B5EF4-FFF2-40B4-BE49-F238E27FC236}">
                <a16:creationId xmlns:a16="http://schemas.microsoft.com/office/drawing/2014/main" id="{40D5AAF7-504F-A357-96C3-F6245C214B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4160" y="3738069"/>
            <a:ext cx="2823784" cy="2119634"/>
          </a:xfrm>
          <a:prstGeom prst="rect">
            <a:avLst/>
          </a:prstGeom>
        </p:spPr>
      </p:pic>
      <p:pic>
        <p:nvPicPr>
          <p:cNvPr id="14" name="圖片 13">
            <a:extLst>
              <a:ext uri="{FF2B5EF4-FFF2-40B4-BE49-F238E27FC236}">
                <a16:creationId xmlns:a16="http://schemas.microsoft.com/office/drawing/2014/main" id="{54261026-B167-7ECA-81CC-DED9916DC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693" y="3738069"/>
            <a:ext cx="2823784" cy="2119634"/>
          </a:xfrm>
          <a:prstGeom prst="rect">
            <a:avLst/>
          </a:prstGeom>
        </p:spPr>
      </p:pic>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nvGraphicFramePr>
        <p:xfrm>
          <a:off x="7886230" y="3738068"/>
          <a:ext cx="2321779" cy="2225040"/>
        </p:xfrm>
        <a:graphic>
          <a:graphicData uri="http://schemas.openxmlformats.org/drawingml/2006/table">
            <a:tbl>
              <a:tblPr firstRow="1" bandRow="1">
                <a:tableStyleId>{10A1B5D5-9B99-4C35-A422-299274C87663}</a:tableStyleId>
              </a:tblPr>
              <a:tblGrid>
                <a:gridCol w="922655">
                  <a:extLst>
                    <a:ext uri="{9D8B030D-6E8A-4147-A177-3AD203B41FA5}">
                      <a16:colId xmlns:a16="http://schemas.microsoft.com/office/drawing/2014/main" val="38093769"/>
                    </a:ext>
                  </a:extLst>
                </a:gridCol>
                <a:gridCol w="699562">
                  <a:extLst>
                    <a:ext uri="{9D8B030D-6E8A-4147-A177-3AD203B41FA5}">
                      <a16:colId xmlns:a16="http://schemas.microsoft.com/office/drawing/2014/main" val="2584600058"/>
                    </a:ext>
                  </a:extLst>
                </a:gridCol>
                <a:gridCol w="699562">
                  <a:extLst>
                    <a:ext uri="{9D8B030D-6E8A-4147-A177-3AD203B41FA5}">
                      <a16:colId xmlns:a16="http://schemas.microsoft.com/office/drawing/2014/main" val="3578194480"/>
                    </a:ext>
                  </a:extLst>
                </a:gridCol>
              </a:tblGrid>
              <a:tr h="370840">
                <a:tc>
                  <a:txBody>
                    <a:bodyPr/>
                    <a:lstStyle/>
                    <a:p>
                      <a:pPr algn="ctr"/>
                      <a:endParaRPr lang="zh-TW" altLang="en-US" sz="1200"/>
                    </a:p>
                  </a:txBody>
                  <a:tcPr anchor="ctr"/>
                </a:tc>
                <a:tc>
                  <a:txBody>
                    <a:bodyPr/>
                    <a:lstStyle/>
                    <a:p>
                      <a:pPr algn="ctr"/>
                      <a:r>
                        <a:rPr lang="en-US" altLang="zh-TW" sz="1200" b="0" u="none" strike="noStrike" cap="none">
                          <a:solidFill>
                            <a:schemeClr val="tx1"/>
                          </a:solidFill>
                          <a:effectLst/>
                          <a:sym typeface="Arial"/>
                        </a:rPr>
                        <a:t>MAPE</a:t>
                      </a:r>
                      <a:endParaRPr lang="zh-TW" altLang="en-US" sz="1200">
                        <a:solidFill>
                          <a:schemeClr val="tx1"/>
                        </a:solidFill>
                      </a:endParaRPr>
                    </a:p>
                  </a:txBody>
                  <a:tcPr anchor="ctr"/>
                </a:tc>
                <a:tc>
                  <a:txBody>
                    <a:bodyPr/>
                    <a:lstStyle/>
                    <a:p>
                      <a:pPr algn="ctr"/>
                      <a:r>
                        <a:rPr lang="en-US" altLang="zh-TW" sz="1200" b="0">
                          <a:solidFill>
                            <a:schemeClr val="tx1"/>
                          </a:solidFill>
                        </a:rPr>
                        <a:t>RMSE</a:t>
                      </a:r>
                      <a:endParaRPr lang="zh-TW" altLang="en-US" sz="1200" b="0">
                        <a:solidFill>
                          <a:schemeClr val="tx1"/>
                        </a:solidFill>
                      </a:endParaRPr>
                    </a:p>
                  </a:txBody>
                  <a:tcPr anchor="ctr"/>
                </a:tc>
                <a:extLst>
                  <a:ext uri="{0D108BD9-81ED-4DB2-BD59-A6C34878D82A}">
                    <a16:rowId xmlns:a16="http://schemas.microsoft.com/office/drawing/2014/main" val="3155351385"/>
                  </a:ext>
                </a:extLst>
              </a:tr>
              <a:tr h="370840">
                <a:tc>
                  <a:txBody>
                    <a:bodyPr/>
                    <a:lstStyle/>
                    <a:p>
                      <a:pPr algn="ctr"/>
                      <a:r>
                        <a:rPr lang="en-US" altLang="zh-TW" sz="1200"/>
                        <a:t>LR</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2.4291</a:t>
                      </a:r>
                      <a:endParaRPr lang="zh-TW" altLang="en-US" sz="1200">
                        <a:solidFill>
                          <a:srgbClr val="FF0000"/>
                        </a:solidFill>
                      </a:endParaRPr>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0.4327</a:t>
                      </a:r>
                      <a:endParaRPr lang="zh-TW" altLang="en-US" sz="1200"/>
                    </a:p>
                  </a:txBody>
                  <a:tcPr anchor="ctr"/>
                </a:tc>
                <a:extLst>
                  <a:ext uri="{0D108BD9-81ED-4DB2-BD59-A6C34878D82A}">
                    <a16:rowId xmlns:a16="http://schemas.microsoft.com/office/drawing/2014/main" val="2984361520"/>
                  </a:ext>
                </a:extLst>
              </a:tr>
              <a:tr h="370840">
                <a:tc>
                  <a:txBody>
                    <a:bodyPr/>
                    <a:lstStyle/>
                    <a:p>
                      <a:pPr algn="ctr"/>
                      <a:r>
                        <a:rPr lang="en-US" altLang="zh-TW" sz="1200"/>
                        <a:t>DT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0.4523</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0.0618</a:t>
                      </a:r>
                      <a:endParaRPr lang="zh-TW" altLang="en-US" sz="1200"/>
                    </a:p>
                  </a:txBody>
                  <a:tcPr anchor="ctr"/>
                </a:tc>
                <a:extLst>
                  <a:ext uri="{0D108BD9-81ED-4DB2-BD59-A6C34878D82A}">
                    <a16:rowId xmlns:a16="http://schemas.microsoft.com/office/drawing/2014/main" val="1372089743"/>
                  </a:ext>
                </a:extLst>
              </a:tr>
              <a:tr h="370840">
                <a:tc>
                  <a:txBody>
                    <a:bodyPr/>
                    <a:lstStyle/>
                    <a:p>
                      <a:pPr algn="ctr"/>
                      <a:r>
                        <a:rPr lang="en-US" altLang="zh-TW" sz="1200"/>
                        <a:t>RF</a:t>
                      </a:r>
                      <a:endParaRPr lang="zh-TW" altLang="en-US" sz="1200"/>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0.3380</a:t>
                      </a:r>
                      <a:endParaRPr lang="zh-TW" altLang="en-US" sz="1200">
                        <a:solidFill>
                          <a:srgbClr val="FF0000"/>
                        </a:solidFill>
                      </a:endParaRPr>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0.0477</a:t>
                      </a:r>
                      <a:endParaRPr lang="zh-TW" altLang="en-US" sz="1200"/>
                    </a:p>
                  </a:txBody>
                  <a:tcPr anchor="ctr"/>
                </a:tc>
                <a:extLst>
                  <a:ext uri="{0D108BD9-81ED-4DB2-BD59-A6C34878D82A}">
                    <a16:rowId xmlns:a16="http://schemas.microsoft.com/office/drawing/2014/main" val="2629913343"/>
                  </a:ext>
                </a:extLst>
              </a:tr>
              <a:tr h="370840">
                <a:tc>
                  <a:txBody>
                    <a:bodyPr/>
                    <a:lstStyle/>
                    <a:p>
                      <a:pPr algn="ctr"/>
                      <a:r>
                        <a:rPr lang="en-US" altLang="zh-TW" sz="1200" err="1"/>
                        <a:t>XGboost</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0.3495</a:t>
                      </a:r>
                      <a:endParaRPr lang="zh-TW" altLang="en-US" sz="1200">
                        <a:solidFill>
                          <a:srgbClr val="FF0000"/>
                        </a:solidFill>
                      </a:endParaRPr>
                    </a:p>
                  </a:txBody>
                  <a:tcPr anchor="ctr"/>
                </a:tc>
                <a:tc>
                  <a:txBody>
                    <a:bodyPr/>
                    <a:lstStyle/>
                    <a:p>
                      <a:pPr algn="ctr"/>
                      <a:r>
                        <a:rPr lang="en-US" altLang="zh-TW" sz="1200" b="0" i="0" u="none" strike="noStrike" cap="none">
                          <a:solidFill>
                            <a:srgbClr val="FF0000"/>
                          </a:solidFill>
                          <a:effectLst/>
                          <a:latin typeface="+mn-lt"/>
                          <a:ea typeface="+mn-ea"/>
                          <a:cs typeface="+mn-cs"/>
                          <a:sym typeface="Arial"/>
                        </a:rPr>
                        <a:t>0.0469</a:t>
                      </a:r>
                      <a:endParaRPr lang="zh-TW" altLang="en-US" sz="1200">
                        <a:solidFill>
                          <a:srgbClr val="FF0000"/>
                        </a:solidFill>
                      </a:endParaRPr>
                    </a:p>
                  </a:txBody>
                  <a:tcPr anchor="ctr"/>
                </a:tc>
                <a:extLst>
                  <a:ext uri="{0D108BD9-81ED-4DB2-BD59-A6C34878D82A}">
                    <a16:rowId xmlns:a16="http://schemas.microsoft.com/office/drawing/2014/main" val="397241353"/>
                  </a:ext>
                </a:extLst>
              </a:tr>
              <a:tr h="370840">
                <a:tc>
                  <a:txBody>
                    <a:bodyPr/>
                    <a:lstStyle/>
                    <a:p>
                      <a:pPr algn="ctr"/>
                      <a:r>
                        <a:rPr lang="en-US" altLang="zh-TW" sz="1200"/>
                        <a:t>SVM</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2.5308</a:t>
                      </a:r>
                      <a:endParaRPr lang="zh-TW" altLang="en-US" sz="1200"/>
                    </a:p>
                  </a:txBody>
                  <a:tcPr anchor="ctr"/>
                </a:tc>
                <a:tc>
                  <a:txBody>
                    <a:bodyPr/>
                    <a:lstStyle/>
                    <a:p>
                      <a:pPr algn="ctr"/>
                      <a:r>
                        <a:rPr lang="en-US" altLang="zh-TW" sz="1200" b="0" i="0" u="none" strike="noStrike" cap="none">
                          <a:solidFill>
                            <a:schemeClr val="dk1"/>
                          </a:solidFill>
                          <a:effectLst/>
                          <a:latin typeface="+mn-lt"/>
                          <a:ea typeface="+mn-ea"/>
                          <a:cs typeface="+mn-cs"/>
                          <a:sym typeface="Arial"/>
                        </a:rPr>
                        <a:t>0.4544</a:t>
                      </a:r>
                      <a:endParaRPr lang="zh-TW" altLang="en-US" sz="12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1713026213"/>
                  </a:ext>
                </a:extLst>
              </a:tr>
            </a:tbl>
          </a:graphicData>
        </a:graphic>
      </p:graphicFrame>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28E9944A-8286-B6B9-390C-93DA27E72B7C}"/>
                  </a:ext>
                </a:extLst>
              </p:cNvPr>
              <p:cNvSpPr txBox="1"/>
              <p:nvPr/>
            </p:nvSpPr>
            <p:spPr>
              <a:xfrm>
                <a:off x="7886230" y="581925"/>
                <a:ext cx="3694438" cy="985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dirty="0">
                          <a:sym typeface="Arial"/>
                        </a:rPr>
                        <m:t>MAPE</m:t>
                      </m:r>
                      <m:r>
                        <m:rPr>
                          <m:nor/>
                        </m:rPr>
                        <a:rPr lang="zh-TW" altLang="en-US" dirty="0">
                          <a:sym typeface="Arial"/>
                        </a:rPr>
                        <m:t> </m:t>
                      </m:r>
                      <m:r>
                        <m:rPr>
                          <m:nor/>
                        </m:rPr>
                        <a:rPr lang="en-US" altLang="zh-TW" dirty="0">
                          <a:sym typeface="Arial"/>
                        </a:rPr>
                        <m:t>= </m:t>
                      </m:r>
                      <m:r>
                        <m:rPr>
                          <m:nor/>
                        </m:rPr>
                        <a:rPr lang="en-US" altLang="zh-TW" dirty="0">
                          <a:sym typeface="Arial"/>
                        </a:rPr>
                        <m:t>mean</m:t>
                      </m:r>
                      <m:r>
                        <m:rPr>
                          <m:nor/>
                        </m:rPr>
                        <a:rPr lang="en-US" altLang="zh-TW" dirty="0">
                          <a:sym typeface="Arial"/>
                        </a:rPr>
                        <m:t>(</m:t>
                      </m:r>
                      <m:d>
                        <m:dPr>
                          <m:begChr m:val="|"/>
                          <m:endChr m:val="|"/>
                          <m:ctrlPr>
                            <a:rPr lang="en-US" altLang="zh-TW" i="1">
                              <a:latin typeface="Cambria Math" panose="02040503050406030204" pitchFamily="18" charset="0"/>
                              <a:sym typeface="Arial"/>
                            </a:rPr>
                          </m:ctrlPr>
                        </m:dPr>
                        <m:e>
                          <m:f>
                            <m:fPr>
                              <m:ctrlPr>
                                <a:rPr lang="en-US" altLang="zh-TW" i="1">
                                  <a:latin typeface="Cambria Math" panose="02040503050406030204" pitchFamily="18" charset="0"/>
                                  <a:sym typeface="Arial"/>
                                </a:rPr>
                              </m:ctrlPr>
                            </m:fPr>
                            <m:num>
                              <m:r>
                                <a:rPr lang="en-US" altLang="zh-TW" i="1">
                                  <a:latin typeface="Cambria Math" panose="02040503050406030204" pitchFamily="18" charset="0"/>
                                  <a:sym typeface="Arial"/>
                                </a:rPr>
                                <m:t>𝑦</m:t>
                              </m:r>
                              <m:r>
                                <a:rPr lang="en-US" altLang="zh-TW" i="1">
                                  <a:latin typeface="Cambria Math" panose="02040503050406030204" pitchFamily="18" charset="0"/>
                                  <a:sym typeface="Arial"/>
                                </a:rPr>
                                <m:t>−</m:t>
                              </m:r>
                              <m:acc>
                                <m:accPr>
                                  <m:chr m:val="̂"/>
                                  <m:ctrlPr>
                                    <a:rPr lang="en-US" altLang="zh-TW" i="1">
                                      <a:latin typeface="Cambria Math" panose="02040503050406030204" pitchFamily="18" charset="0"/>
                                      <a:sym typeface="Arial"/>
                                    </a:rPr>
                                  </m:ctrlPr>
                                </m:accPr>
                                <m:e>
                                  <m:r>
                                    <a:rPr lang="en-US" altLang="zh-TW" i="1">
                                      <a:latin typeface="Cambria Math" panose="02040503050406030204" pitchFamily="18" charset="0"/>
                                      <a:sym typeface="Arial"/>
                                    </a:rPr>
                                    <m:t>𝑦</m:t>
                                  </m:r>
                                </m:e>
                              </m:acc>
                            </m:num>
                            <m:den>
                              <m:r>
                                <a:rPr lang="en-US" altLang="zh-TW" i="1">
                                  <a:latin typeface="Cambria Math" panose="02040503050406030204" pitchFamily="18" charset="0"/>
                                  <a:sym typeface="Arial"/>
                                </a:rPr>
                                <m:t>𝑦</m:t>
                              </m:r>
                            </m:den>
                          </m:f>
                        </m:e>
                      </m:d>
                      <m:r>
                        <m:rPr>
                          <m:nor/>
                        </m:rPr>
                        <a:rPr lang="en-US" altLang="zh-TW" dirty="0"/>
                        <m:t>∗100)</m:t>
                      </m:r>
                    </m:oMath>
                  </m:oMathPara>
                </a14:m>
                <a:endParaRPr lang="zh-TW" altLang="en-US"/>
              </a:p>
              <a:p>
                <a:endParaRPr lang="zh-TW" altLang="en-US"/>
              </a:p>
            </p:txBody>
          </p:sp>
        </mc:Choice>
        <mc:Fallback xmlns="">
          <p:sp>
            <p:nvSpPr>
              <p:cNvPr id="2" name="文字方塊 1">
                <a:extLst>
                  <a:ext uri="{FF2B5EF4-FFF2-40B4-BE49-F238E27FC236}">
                    <a16:creationId xmlns:a16="http://schemas.microsoft.com/office/drawing/2014/main" id="{28E9944A-8286-B6B9-390C-93DA27E72B7C}"/>
                  </a:ext>
                </a:extLst>
              </p:cNvPr>
              <p:cNvSpPr txBox="1">
                <a:spLocks noRot="1" noChangeAspect="1" noMove="1" noResize="1" noEditPoints="1" noAdjustHandles="1" noChangeArrowheads="1" noChangeShapeType="1" noTextEdit="1"/>
              </p:cNvSpPr>
              <p:nvPr/>
            </p:nvSpPr>
            <p:spPr>
              <a:xfrm>
                <a:off x="7886230" y="581925"/>
                <a:ext cx="3694438" cy="9855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5786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914400" y="653905"/>
            <a:ext cx="4627200" cy="777727"/>
          </a:xfrm>
          <a:prstGeom prst="rect">
            <a:avLst/>
          </a:prstGeom>
        </p:spPr>
        <p:txBody>
          <a:bodyPr spcFirstLastPara="1" wrap="square" lIns="121900" tIns="121900" rIns="121900" bIns="121900" anchor="b" anchorCtr="0">
            <a:noAutofit/>
          </a:bodyPr>
          <a:lstStyle/>
          <a:p>
            <a:r>
              <a:rPr lang="en-US" sz="4267"/>
              <a:t>Paper Report</a:t>
            </a:r>
            <a:endParaRPr sz="4267"/>
          </a:p>
        </p:txBody>
      </p:sp>
      <p:sp>
        <p:nvSpPr>
          <p:cNvPr id="84" name="Google Shape;84;p14"/>
          <p:cNvSpPr txBox="1">
            <a:spLocks noGrp="1"/>
          </p:cNvSpPr>
          <p:nvPr>
            <p:ph type="subTitle" idx="4294967295"/>
          </p:nvPr>
        </p:nvSpPr>
        <p:spPr>
          <a:xfrm>
            <a:off x="914400" y="1431632"/>
            <a:ext cx="4627200" cy="4605769"/>
          </a:xfrm>
          <a:prstGeom prst="rect">
            <a:avLst/>
          </a:prstGeom>
        </p:spPr>
        <p:txBody>
          <a:bodyPr spcFirstLastPara="1" wrap="square" lIns="121900" tIns="121900" rIns="121900" bIns="121900" anchor="b" anchorCtr="0">
            <a:noAutofit/>
          </a:bodyPr>
          <a:lstStyle/>
          <a:p>
            <a:pPr marL="457189" indent="-457189">
              <a:spcBef>
                <a:spcPts val="800"/>
              </a:spcBef>
              <a:buFont typeface="+mj-lt"/>
              <a:buAutoNum type="arabicPeriod"/>
            </a:pPr>
            <a:r>
              <a:rPr lang="zh-TW" altLang="en-US" sz="1867" b="1">
                <a:latin typeface="Microsoft JhengHei" panose="020B0604030504040204" pitchFamily="34" charset="-120"/>
                <a:ea typeface="Microsoft JhengHei" panose="020B0604030504040204" pitchFamily="34" charset="-120"/>
                <a:cs typeface="Work Sans"/>
                <a:sym typeface="Work Sans"/>
              </a:rPr>
              <a:t>政府打炒房的租稅與行政措施對於臺灣營建類股股價的影響</a:t>
            </a:r>
            <a:r>
              <a:rPr lang="en-US" altLang="zh-TW" sz="1867" b="1">
                <a:latin typeface="Microsoft JhengHei" panose="020B0604030504040204" pitchFamily="34" charset="-120"/>
                <a:ea typeface="Microsoft JhengHei" panose="020B0604030504040204" pitchFamily="34" charset="-120"/>
                <a:cs typeface="Work Sans"/>
                <a:sym typeface="Work Sans"/>
              </a:rPr>
              <a:t>-</a:t>
            </a:r>
            <a:r>
              <a:rPr lang="zh-TW" altLang="en-US" sz="1867" b="1">
                <a:latin typeface="Microsoft JhengHei" panose="020B0604030504040204" pitchFamily="34" charset="-120"/>
                <a:ea typeface="Microsoft JhengHei" panose="020B0604030504040204" pitchFamily="34" charset="-120"/>
                <a:cs typeface="Work Sans"/>
                <a:sym typeface="Work Sans"/>
              </a:rPr>
              <a:t>以事件研究法分析</a:t>
            </a:r>
          </a:p>
          <a:p>
            <a:pPr marL="457189" indent="-457189">
              <a:spcBef>
                <a:spcPts val="800"/>
              </a:spcBef>
              <a:buFont typeface="+mj-lt"/>
              <a:buAutoNum type="arabicPeriod"/>
            </a:pPr>
            <a:r>
              <a:rPr lang="en-US" sz="1867" b="1">
                <a:latin typeface="Work Sans"/>
                <a:ea typeface="Work Sans"/>
                <a:cs typeface="Work Sans"/>
                <a:sym typeface="Work Sans"/>
              </a:rPr>
              <a:t>Nonlinear Short-Run Adjustments between House and Stock Prices in Emerging Asian Regions</a:t>
            </a:r>
          </a:p>
          <a:p>
            <a:pPr marL="457189" indent="-457189">
              <a:spcBef>
                <a:spcPts val="800"/>
              </a:spcBef>
              <a:buFont typeface="+mj-lt"/>
              <a:buAutoNum type="arabicPeriod"/>
            </a:pPr>
            <a:r>
              <a:rPr lang="en-US" sz="1867" b="1">
                <a:latin typeface="Work Sans"/>
                <a:ea typeface="Work Sans"/>
                <a:cs typeface="Work Sans"/>
                <a:sym typeface="Work Sans"/>
              </a:rPr>
              <a:t>The dynamics of the relationship between real estate and stock markets in an energy-based economy: The case of Qatar</a:t>
            </a:r>
          </a:p>
          <a:p>
            <a:pPr marL="457189" indent="-457189">
              <a:spcBef>
                <a:spcPts val="800"/>
              </a:spcBef>
              <a:buFont typeface="+mj-lt"/>
              <a:buAutoNum type="arabicPeriod"/>
            </a:pPr>
            <a:r>
              <a:rPr lang="en-US" sz="1867" b="1">
                <a:latin typeface="Work Sans"/>
                <a:ea typeface="Work Sans"/>
                <a:cs typeface="Work Sans"/>
                <a:sym typeface="Work Sans"/>
              </a:rPr>
              <a:t>Research and Analysis of the House Price Prediction using Artificial Intelligence Models</a:t>
            </a:r>
          </a:p>
        </p:txBody>
      </p:sp>
      <p:pic>
        <p:nvPicPr>
          <p:cNvPr id="85" name="Google Shape;85;p14" descr="photo-1434030216411-0b793f4b4173.jpg"/>
          <p:cNvPicPr preferRelativeResize="0"/>
          <p:nvPr/>
        </p:nvPicPr>
        <p:blipFill>
          <a:blip r:embed="rId3">
            <a:alphaModFix/>
          </a:blip>
          <a:stretch>
            <a:fillRect/>
          </a:stretch>
        </p:blipFill>
        <p:spPr>
          <a:xfrm>
            <a:off x="5840101" y="524601"/>
            <a:ext cx="5825167" cy="5825167"/>
          </a:xfrm>
          <a:prstGeom prst="rect">
            <a:avLst/>
          </a:prstGeom>
          <a:noFill/>
          <a:ln>
            <a:noFill/>
          </a:ln>
        </p:spPr>
      </p:pic>
      <p:sp>
        <p:nvSpPr>
          <p:cNvPr id="86" name="Google Shape;86;p14"/>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a:latin typeface="微軟正黑體" panose="020B0604030504040204" pitchFamily="34" charset="-120"/>
                <a:ea typeface="微軟正黑體" panose="020B0604030504040204" pitchFamily="34" charset="-120"/>
              </a:rPr>
              <a:t>模型擬合與預測</a:t>
            </a:r>
            <a:r>
              <a:rPr lang="en-US" altLang="zh-TW" sz="3200">
                <a:latin typeface="微軟正黑體" panose="020B0604030504040204" pitchFamily="34" charset="-120"/>
                <a:ea typeface="微軟正黑體" panose="020B0604030504040204" pitchFamily="34" charset="-120"/>
              </a:rPr>
              <a:t>-Summary</a:t>
            </a:r>
            <a:endParaRPr lang="zh-TW" altLang="en-US" sz="3200">
              <a:latin typeface="微軟正黑體" panose="020B0604030504040204" pitchFamily="34" charset="-120"/>
              <a:ea typeface="微軟正黑體" panose="020B0604030504040204" pitchFamily="34" charset="-120"/>
            </a:endParaRP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50</a:t>
            </a:fld>
            <a:endParaRPr/>
          </a:p>
        </p:txBody>
      </p:sp>
      <p:graphicFrame>
        <p:nvGraphicFramePr>
          <p:cNvPr id="17" name="表格 16">
            <a:extLst>
              <a:ext uri="{FF2B5EF4-FFF2-40B4-BE49-F238E27FC236}">
                <a16:creationId xmlns:a16="http://schemas.microsoft.com/office/drawing/2014/main" id="{589BF77D-A2B1-00C7-7A97-0D122C78E079}"/>
              </a:ext>
            </a:extLst>
          </p:cNvPr>
          <p:cNvGraphicFramePr>
            <a:graphicFrameLocks noGrp="1"/>
          </p:cNvGraphicFramePr>
          <p:nvPr>
            <p:extLst>
              <p:ext uri="{D42A27DB-BD31-4B8C-83A1-F6EECF244321}">
                <p14:modId xmlns:p14="http://schemas.microsoft.com/office/powerpoint/2010/main" val="201853001"/>
              </p:ext>
            </p:extLst>
          </p:nvPr>
        </p:nvGraphicFramePr>
        <p:xfrm>
          <a:off x="1255745" y="1500121"/>
          <a:ext cx="9727571" cy="1920240"/>
        </p:xfrm>
        <a:graphic>
          <a:graphicData uri="http://schemas.openxmlformats.org/drawingml/2006/table">
            <a:tbl>
              <a:tblPr firstRow="1" bandRow="1">
                <a:tableStyleId>{10A1B5D5-9B99-4C35-A422-299274C87663}</a:tableStyleId>
              </a:tblPr>
              <a:tblGrid>
                <a:gridCol w="846455">
                  <a:extLst>
                    <a:ext uri="{9D8B030D-6E8A-4147-A177-3AD203B41FA5}">
                      <a16:colId xmlns:a16="http://schemas.microsoft.com/office/drawing/2014/main" val="38093769"/>
                    </a:ext>
                  </a:extLst>
                </a:gridCol>
                <a:gridCol w="740093">
                  <a:extLst>
                    <a:ext uri="{9D8B030D-6E8A-4147-A177-3AD203B41FA5}">
                      <a16:colId xmlns:a16="http://schemas.microsoft.com/office/drawing/2014/main" val="2584600058"/>
                    </a:ext>
                  </a:extLst>
                </a:gridCol>
                <a:gridCol w="740093">
                  <a:extLst>
                    <a:ext uri="{9D8B030D-6E8A-4147-A177-3AD203B41FA5}">
                      <a16:colId xmlns:a16="http://schemas.microsoft.com/office/drawing/2014/main" val="3578194480"/>
                    </a:ext>
                  </a:extLst>
                </a:gridCol>
                <a:gridCol w="740093">
                  <a:extLst>
                    <a:ext uri="{9D8B030D-6E8A-4147-A177-3AD203B41FA5}">
                      <a16:colId xmlns:a16="http://schemas.microsoft.com/office/drawing/2014/main" val="1648462369"/>
                    </a:ext>
                  </a:extLst>
                </a:gridCol>
                <a:gridCol w="740093">
                  <a:extLst>
                    <a:ext uri="{9D8B030D-6E8A-4147-A177-3AD203B41FA5}">
                      <a16:colId xmlns:a16="http://schemas.microsoft.com/office/drawing/2014/main" val="3962310640"/>
                    </a:ext>
                  </a:extLst>
                </a:gridCol>
                <a:gridCol w="740093">
                  <a:extLst>
                    <a:ext uri="{9D8B030D-6E8A-4147-A177-3AD203B41FA5}">
                      <a16:colId xmlns:a16="http://schemas.microsoft.com/office/drawing/2014/main" val="1624272669"/>
                    </a:ext>
                  </a:extLst>
                </a:gridCol>
                <a:gridCol w="740093">
                  <a:extLst>
                    <a:ext uri="{9D8B030D-6E8A-4147-A177-3AD203B41FA5}">
                      <a16:colId xmlns:a16="http://schemas.microsoft.com/office/drawing/2014/main" val="4133540284"/>
                    </a:ext>
                  </a:extLst>
                </a:gridCol>
                <a:gridCol w="740093">
                  <a:extLst>
                    <a:ext uri="{9D8B030D-6E8A-4147-A177-3AD203B41FA5}">
                      <a16:colId xmlns:a16="http://schemas.microsoft.com/office/drawing/2014/main" val="3946152372"/>
                    </a:ext>
                  </a:extLst>
                </a:gridCol>
                <a:gridCol w="740093">
                  <a:extLst>
                    <a:ext uri="{9D8B030D-6E8A-4147-A177-3AD203B41FA5}">
                      <a16:colId xmlns:a16="http://schemas.microsoft.com/office/drawing/2014/main" val="501542274"/>
                    </a:ext>
                  </a:extLst>
                </a:gridCol>
                <a:gridCol w="740093">
                  <a:extLst>
                    <a:ext uri="{9D8B030D-6E8A-4147-A177-3AD203B41FA5}">
                      <a16:colId xmlns:a16="http://schemas.microsoft.com/office/drawing/2014/main" val="1725144732"/>
                    </a:ext>
                  </a:extLst>
                </a:gridCol>
                <a:gridCol w="740093">
                  <a:extLst>
                    <a:ext uri="{9D8B030D-6E8A-4147-A177-3AD203B41FA5}">
                      <a16:colId xmlns:a16="http://schemas.microsoft.com/office/drawing/2014/main" val="2748974245"/>
                    </a:ext>
                  </a:extLst>
                </a:gridCol>
                <a:gridCol w="740093">
                  <a:extLst>
                    <a:ext uri="{9D8B030D-6E8A-4147-A177-3AD203B41FA5}">
                      <a16:colId xmlns:a16="http://schemas.microsoft.com/office/drawing/2014/main" val="2366308119"/>
                    </a:ext>
                  </a:extLst>
                </a:gridCol>
                <a:gridCol w="740093">
                  <a:extLst>
                    <a:ext uri="{9D8B030D-6E8A-4147-A177-3AD203B41FA5}">
                      <a16:colId xmlns:a16="http://schemas.microsoft.com/office/drawing/2014/main" val="2266454285"/>
                    </a:ext>
                  </a:extLst>
                </a:gridCol>
              </a:tblGrid>
              <a:tr h="263493">
                <a:tc>
                  <a:txBody>
                    <a:bodyPr/>
                    <a:lstStyle/>
                    <a:p>
                      <a:pPr algn="ct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u="none" strike="noStrike" cap="none">
                          <a:solidFill>
                            <a:schemeClr val="tx1"/>
                          </a:solidFill>
                          <a:effectLst/>
                          <a:latin typeface="Microsoft JhengHei" panose="020B0604030504040204" pitchFamily="34" charset="-120"/>
                          <a:ea typeface="Microsoft JhengHei" panose="020B0604030504040204" pitchFamily="34" charset="-120"/>
                          <a:sym typeface="Arial"/>
                        </a:rPr>
                        <a:t>MAPE</a:t>
                      </a:r>
                      <a:endParaRPr lang="zh-TW" altLang="en-US" sz="120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a:solidFill>
                            <a:schemeClr val="tx1"/>
                          </a:solidFill>
                          <a:latin typeface="Microsoft JhengHei" panose="020B0604030504040204" pitchFamily="34" charset="-120"/>
                          <a:ea typeface="Microsoft JhengHei" panose="020B0604030504040204" pitchFamily="34" charset="-120"/>
                        </a:rPr>
                        <a:t>RMSE</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3155351385"/>
                  </a:ext>
                </a:extLst>
              </a:tr>
              <a:tr h="263493">
                <a:tc>
                  <a:txBody>
                    <a:bodyPr/>
                    <a:lstStyle/>
                    <a:p>
                      <a:pPr algn="ct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01001T</a:t>
                      </a:r>
                      <a:endParaRPr lang="zh-TW" altLang="en-US" sz="120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01002T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01004T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01007T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01009T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01010T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01001T</a:t>
                      </a:r>
                      <a:endParaRPr lang="zh-TW" altLang="en-US" sz="120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01002T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01004T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01007T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01009T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01010T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1313798513"/>
                  </a:ext>
                </a:extLst>
              </a:tr>
              <a:tr h="263493">
                <a:tc>
                  <a:txBody>
                    <a:bodyPr/>
                    <a:lstStyle/>
                    <a:p>
                      <a:pPr algn="ctr"/>
                      <a:r>
                        <a:rPr lang="en-US" altLang="zh-TW" sz="1200">
                          <a:latin typeface="Microsoft JhengHei" panose="020B0604030504040204" pitchFamily="34" charset="-120"/>
                          <a:ea typeface="Microsoft JhengHei" panose="020B0604030504040204" pitchFamily="34" charset="-120"/>
                        </a:rPr>
                        <a:t>LR</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0.2602</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0.2619</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0.2829</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0.2150</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1.6096</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0.9694</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latin typeface="Microsoft JhengHei" panose="020B0604030504040204" pitchFamily="34" charset="-120"/>
                          <a:ea typeface="Microsoft JhengHei" panose="020B0604030504040204" pitchFamily="34" charset="-120"/>
                        </a:rPr>
                        <a:t>0.0875</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0.0851</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0.0797</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0.0680</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0.1908</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0.1311</a:t>
                      </a:r>
                      <a:endParaRPr lang="zh-TW" altLang="en-US" sz="120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984361520"/>
                  </a:ext>
                </a:extLst>
              </a:tr>
              <a:tr h="263493">
                <a:tc>
                  <a:txBody>
                    <a:bodyPr/>
                    <a:lstStyle/>
                    <a:p>
                      <a:pPr algn="ctr"/>
                      <a:r>
                        <a:rPr lang="en-US" altLang="zh-TW" sz="1200">
                          <a:latin typeface="Microsoft JhengHei" panose="020B0604030504040204" pitchFamily="34" charset="-120"/>
                          <a:ea typeface="Microsoft JhengHei" panose="020B0604030504040204" pitchFamily="34" charset="-120"/>
                        </a:rPr>
                        <a:t>DT</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0.0833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0.1229</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0.0732</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0.1293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0.1895</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0.1420</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0.0344</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0.0392</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0.0219</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0.0418</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0.0378</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0.0221</a:t>
                      </a:r>
                      <a:endParaRPr lang="zh-TW" altLang="en-US" sz="120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1372089743"/>
                  </a:ext>
                </a:extLst>
              </a:tr>
              <a:tr h="263493">
                <a:tc>
                  <a:txBody>
                    <a:bodyPr/>
                    <a:lstStyle/>
                    <a:p>
                      <a:pPr algn="ctr"/>
                      <a:r>
                        <a:rPr lang="en-US" altLang="zh-TW" sz="1200">
                          <a:latin typeface="Microsoft JhengHei" panose="020B0604030504040204" pitchFamily="34" charset="-120"/>
                          <a:ea typeface="Microsoft JhengHei" panose="020B0604030504040204" pitchFamily="34" charset="-120"/>
                        </a:rPr>
                        <a:t>RF</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0.0833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0.1300</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0.2730</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0.2262</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0.2178</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0.0790</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0.0614</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0.0431</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0.0602</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0.0619</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0.0435</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0.0130</a:t>
                      </a:r>
                      <a:endParaRPr lang="zh-TW" altLang="en-US" sz="120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629913343"/>
                  </a:ext>
                </a:extLst>
              </a:tr>
              <a:tr h="263493">
                <a:tc>
                  <a:txBody>
                    <a:bodyPr/>
                    <a:lstStyle/>
                    <a:p>
                      <a:pPr algn="ctr"/>
                      <a:r>
                        <a:rPr lang="en-US" altLang="zh-TW" sz="1200">
                          <a:latin typeface="Microsoft JhengHei" panose="020B0604030504040204" pitchFamily="34" charset="-120"/>
                          <a:ea typeface="Microsoft JhengHei" panose="020B0604030504040204" pitchFamily="34" charset="-120"/>
                        </a:rPr>
                        <a:t>XGboost</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0.0358</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0.0073</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0.0371</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0.0017</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0.0966</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0.0033</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0.0078</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0.0017</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0.0077</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0.0004</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0.0120</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0.0005</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397241353"/>
                  </a:ext>
                </a:extLst>
              </a:tr>
              <a:tr h="263493">
                <a:tc>
                  <a:txBody>
                    <a:bodyPr/>
                    <a:lstStyle/>
                    <a:p>
                      <a:pPr algn="ctr"/>
                      <a:r>
                        <a:rPr lang="en-US" altLang="zh-TW" sz="1200">
                          <a:latin typeface="Microsoft JhengHei" panose="020B0604030504040204" pitchFamily="34" charset="-120"/>
                          <a:ea typeface="Microsoft JhengHei" panose="020B0604030504040204" pitchFamily="34" charset="-120"/>
                        </a:rPr>
                        <a:t>SVM</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0.3358</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0.3168</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0.3733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0.2818</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1.6173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0.9953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latin typeface="Microsoft JhengHei" panose="020B0604030504040204" pitchFamily="34" charset="-120"/>
                          <a:ea typeface="Microsoft JhengHei" panose="020B0604030504040204" pitchFamily="34" charset="-120"/>
                          <a:cs typeface="+mn-cs"/>
                          <a:sym typeface="Arial"/>
                        </a:rPr>
                        <a:t>0.0933</a:t>
                      </a:r>
                      <a:endParaRPr lang="zh-TW" altLang="en-US" sz="1200" b="0" i="0" u="none" strike="noStrike" cap="none">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0.0895</a:t>
                      </a:r>
                      <a:endParaRPr lang="zh-TW" altLang="en-US" sz="1200" b="0" i="0" u="none" strike="noStrike" cap="none">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0.0856</a:t>
                      </a:r>
                      <a:endParaRPr lang="zh-TW" altLang="en-US" sz="1200" b="0" i="0" u="none" strike="noStrike" cap="none">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0.0747</a:t>
                      </a:r>
                      <a:endParaRPr lang="zh-TW" altLang="en-US" sz="1200" b="0" i="0" u="none" strike="noStrike" cap="none">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0.1929</a:t>
                      </a:r>
                      <a:endParaRPr lang="zh-TW" altLang="en-US" sz="1200" b="0" i="0" u="none" strike="noStrike" cap="none">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0.1331</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extLst>
                  <a:ext uri="{0D108BD9-81ED-4DB2-BD59-A6C34878D82A}">
                    <a16:rowId xmlns:a16="http://schemas.microsoft.com/office/drawing/2014/main" val="1713026213"/>
                  </a:ext>
                </a:extLst>
              </a:tr>
            </a:tbl>
          </a:graphicData>
        </a:graphic>
      </p:graphicFrame>
      <p:graphicFrame>
        <p:nvGraphicFramePr>
          <p:cNvPr id="2" name="表格 1">
            <a:extLst>
              <a:ext uri="{FF2B5EF4-FFF2-40B4-BE49-F238E27FC236}">
                <a16:creationId xmlns:a16="http://schemas.microsoft.com/office/drawing/2014/main" id="{43AAA765-53E5-E3DC-D7EC-488792F879C5}"/>
              </a:ext>
            </a:extLst>
          </p:cNvPr>
          <p:cNvGraphicFramePr>
            <a:graphicFrameLocks noGrp="1"/>
          </p:cNvGraphicFramePr>
          <p:nvPr>
            <p:extLst>
              <p:ext uri="{D42A27DB-BD31-4B8C-83A1-F6EECF244321}">
                <p14:modId xmlns:p14="http://schemas.microsoft.com/office/powerpoint/2010/main" val="208920348"/>
              </p:ext>
            </p:extLst>
          </p:nvPr>
        </p:nvGraphicFramePr>
        <p:xfrm>
          <a:off x="1255745" y="3790210"/>
          <a:ext cx="9727571" cy="2194560"/>
        </p:xfrm>
        <a:graphic>
          <a:graphicData uri="http://schemas.openxmlformats.org/drawingml/2006/table">
            <a:tbl>
              <a:tblPr firstRow="1" bandRow="1">
                <a:tableStyleId>{10A1B5D5-9B99-4C35-A422-299274C87663}</a:tableStyleId>
              </a:tblPr>
              <a:tblGrid>
                <a:gridCol w="846455">
                  <a:extLst>
                    <a:ext uri="{9D8B030D-6E8A-4147-A177-3AD203B41FA5}">
                      <a16:colId xmlns:a16="http://schemas.microsoft.com/office/drawing/2014/main" val="38093769"/>
                    </a:ext>
                  </a:extLst>
                </a:gridCol>
                <a:gridCol w="740093">
                  <a:extLst>
                    <a:ext uri="{9D8B030D-6E8A-4147-A177-3AD203B41FA5}">
                      <a16:colId xmlns:a16="http://schemas.microsoft.com/office/drawing/2014/main" val="2584600058"/>
                    </a:ext>
                  </a:extLst>
                </a:gridCol>
                <a:gridCol w="740093">
                  <a:extLst>
                    <a:ext uri="{9D8B030D-6E8A-4147-A177-3AD203B41FA5}">
                      <a16:colId xmlns:a16="http://schemas.microsoft.com/office/drawing/2014/main" val="3578194480"/>
                    </a:ext>
                  </a:extLst>
                </a:gridCol>
                <a:gridCol w="740093">
                  <a:extLst>
                    <a:ext uri="{9D8B030D-6E8A-4147-A177-3AD203B41FA5}">
                      <a16:colId xmlns:a16="http://schemas.microsoft.com/office/drawing/2014/main" val="1648462369"/>
                    </a:ext>
                  </a:extLst>
                </a:gridCol>
                <a:gridCol w="740093">
                  <a:extLst>
                    <a:ext uri="{9D8B030D-6E8A-4147-A177-3AD203B41FA5}">
                      <a16:colId xmlns:a16="http://schemas.microsoft.com/office/drawing/2014/main" val="3962310640"/>
                    </a:ext>
                  </a:extLst>
                </a:gridCol>
                <a:gridCol w="740093">
                  <a:extLst>
                    <a:ext uri="{9D8B030D-6E8A-4147-A177-3AD203B41FA5}">
                      <a16:colId xmlns:a16="http://schemas.microsoft.com/office/drawing/2014/main" val="1624272669"/>
                    </a:ext>
                  </a:extLst>
                </a:gridCol>
                <a:gridCol w="740093">
                  <a:extLst>
                    <a:ext uri="{9D8B030D-6E8A-4147-A177-3AD203B41FA5}">
                      <a16:colId xmlns:a16="http://schemas.microsoft.com/office/drawing/2014/main" val="4133540284"/>
                    </a:ext>
                  </a:extLst>
                </a:gridCol>
                <a:gridCol w="740093">
                  <a:extLst>
                    <a:ext uri="{9D8B030D-6E8A-4147-A177-3AD203B41FA5}">
                      <a16:colId xmlns:a16="http://schemas.microsoft.com/office/drawing/2014/main" val="3946152372"/>
                    </a:ext>
                  </a:extLst>
                </a:gridCol>
                <a:gridCol w="740093">
                  <a:extLst>
                    <a:ext uri="{9D8B030D-6E8A-4147-A177-3AD203B41FA5}">
                      <a16:colId xmlns:a16="http://schemas.microsoft.com/office/drawing/2014/main" val="501542274"/>
                    </a:ext>
                  </a:extLst>
                </a:gridCol>
                <a:gridCol w="740093">
                  <a:extLst>
                    <a:ext uri="{9D8B030D-6E8A-4147-A177-3AD203B41FA5}">
                      <a16:colId xmlns:a16="http://schemas.microsoft.com/office/drawing/2014/main" val="1725144732"/>
                    </a:ext>
                  </a:extLst>
                </a:gridCol>
                <a:gridCol w="740093">
                  <a:extLst>
                    <a:ext uri="{9D8B030D-6E8A-4147-A177-3AD203B41FA5}">
                      <a16:colId xmlns:a16="http://schemas.microsoft.com/office/drawing/2014/main" val="2748974245"/>
                    </a:ext>
                  </a:extLst>
                </a:gridCol>
                <a:gridCol w="740093">
                  <a:extLst>
                    <a:ext uri="{9D8B030D-6E8A-4147-A177-3AD203B41FA5}">
                      <a16:colId xmlns:a16="http://schemas.microsoft.com/office/drawing/2014/main" val="2366308119"/>
                    </a:ext>
                  </a:extLst>
                </a:gridCol>
                <a:gridCol w="740093">
                  <a:extLst>
                    <a:ext uri="{9D8B030D-6E8A-4147-A177-3AD203B41FA5}">
                      <a16:colId xmlns:a16="http://schemas.microsoft.com/office/drawing/2014/main" val="2266454285"/>
                    </a:ext>
                  </a:extLst>
                </a:gridCol>
              </a:tblGrid>
              <a:tr h="263493">
                <a:tc>
                  <a:txBody>
                    <a:bodyPr/>
                    <a:lstStyle/>
                    <a:p>
                      <a:pPr algn="ct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u="none" strike="noStrike" cap="none">
                          <a:solidFill>
                            <a:schemeClr val="tx1"/>
                          </a:solidFill>
                          <a:effectLst/>
                          <a:latin typeface="Microsoft JhengHei" panose="020B0604030504040204" pitchFamily="34" charset="-120"/>
                          <a:ea typeface="Microsoft JhengHei" panose="020B0604030504040204" pitchFamily="34" charset="-120"/>
                          <a:sym typeface="Arial"/>
                        </a:rPr>
                        <a:t>MAPE</a:t>
                      </a:r>
                      <a:endParaRPr lang="zh-TW" altLang="en-US" sz="120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dirty="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dirty="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dirty="0">
                          <a:solidFill>
                            <a:schemeClr val="tx1"/>
                          </a:solidFill>
                          <a:latin typeface="Microsoft JhengHei" panose="020B0604030504040204" pitchFamily="34" charset="-120"/>
                          <a:ea typeface="Microsoft JhengHei" panose="020B0604030504040204" pitchFamily="34" charset="-120"/>
                        </a:rPr>
                        <a:t>RMSE</a:t>
                      </a:r>
                      <a:endParaRPr lang="zh-TW" altLang="en-US" sz="1200" b="0" dirty="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3155351385"/>
                  </a:ext>
                </a:extLst>
              </a:tr>
              <a:tr h="263493">
                <a:tc>
                  <a:txBody>
                    <a:bodyPr/>
                    <a:lstStyle/>
                    <a:p>
                      <a:pPr algn="ct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01001T</a:t>
                      </a:r>
                      <a:endParaRPr lang="zh-TW" altLang="en-US" sz="120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01002T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01004T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01007T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01009T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01010T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01001T</a:t>
                      </a:r>
                      <a:endParaRPr lang="zh-TW" altLang="en-US" sz="120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01002T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01004T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01007T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01009T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a:solidFill>
                            <a:schemeClr val="tx1"/>
                          </a:solidFill>
                          <a:latin typeface="Microsoft JhengHei" panose="020B0604030504040204" pitchFamily="34" charset="-120"/>
                          <a:ea typeface="Microsoft JhengHei" panose="020B0604030504040204" pitchFamily="34" charset="-120"/>
                        </a:rPr>
                        <a:t>01010T</a:t>
                      </a:r>
                      <a:endParaRPr lang="zh-TW" altLang="en-US" sz="1200" b="0">
                        <a:solidFill>
                          <a:schemeClr val="tx1"/>
                        </a:solidFill>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1313798513"/>
                  </a:ext>
                </a:extLst>
              </a:tr>
              <a:tr h="263493">
                <a:tc>
                  <a:txBody>
                    <a:bodyPr/>
                    <a:lstStyle/>
                    <a:p>
                      <a:pPr algn="ctr"/>
                      <a:r>
                        <a:rPr lang="en-US" altLang="zh-TW" sz="1200">
                          <a:latin typeface="Microsoft JhengHei" panose="020B0604030504040204" pitchFamily="34" charset="-120"/>
                          <a:ea typeface="Microsoft JhengHei" panose="020B0604030504040204" pitchFamily="34" charset="-120"/>
                        </a:rPr>
                        <a:t>LR</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0.4512</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0.1800</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0.2026</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0.2854</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5.5531</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2.4291</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0.2664</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0.0473</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0.0549</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0.1310</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0.5133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0.4327</a:t>
                      </a:r>
                      <a:endParaRPr lang="zh-TW" altLang="en-US" sz="120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984361520"/>
                  </a:ext>
                </a:extLst>
              </a:tr>
              <a:tr h="263493">
                <a:tc>
                  <a:txBody>
                    <a:bodyPr/>
                    <a:lstStyle/>
                    <a:p>
                      <a:pPr algn="ctr"/>
                      <a:r>
                        <a:rPr lang="en-US" altLang="zh-TW" sz="1200">
                          <a:latin typeface="Microsoft JhengHei" panose="020B0604030504040204" pitchFamily="34" charset="-120"/>
                          <a:ea typeface="Microsoft JhengHei" panose="020B0604030504040204" pitchFamily="34" charset="-120"/>
                        </a:rPr>
                        <a:t>DT</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1.9913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0.3582</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1.4743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1.0195</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0.6710</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0.4523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0.4280</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0.0814</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0.2722</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0.2523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0.0736</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0.0618</a:t>
                      </a:r>
                      <a:endParaRPr lang="zh-TW" altLang="en-US" sz="120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1372089743"/>
                  </a:ext>
                </a:extLst>
              </a:tr>
              <a:tr h="263493">
                <a:tc>
                  <a:txBody>
                    <a:bodyPr/>
                    <a:lstStyle/>
                    <a:p>
                      <a:pPr algn="ctr"/>
                      <a:r>
                        <a:rPr lang="en-US" altLang="zh-TW" sz="1200">
                          <a:latin typeface="Microsoft JhengHei" panose="020B0604030504040204" pitchFamily="34" charset="-120"/>
                          <a:ea typeface="Microsoft JhengHei" panose="020B0604030504040204" pitchFamily="34" charset="-120"/>
                        </a:rPr>
                        <a:t>RF</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1.2432</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0.2308</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2.1551</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1.0485</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0.4759</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0.3380</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0.2503</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0.0527</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0.3471</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0.2362</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0.0510</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0.0477</a:t>
                      </a:r>
                      <a:endParaRPr lang="zh-TW" altLang="en-US" sz="1200">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2629913343"/>
                  </a:ext>
                </a:extLst>
              </a:tr>
              <a:tr h="263493">
                <a:tc>
                  <a:txBody>
                    <a:bodyPr/>
                    <a:lstStyle/>
                    <a:p>
                      <a:pPr algn="ctr"/>
                      <a:r>
                        <a:rPr lang="en-US" altLang="zh-TW" sz="1200" dirty="0" err="1">
                          <a:latin typeface="Microsoft JhengHei" panose="020B0604030504040204" pitchFamily="34" charset="-120"/>
                          <a:ea typeface="Microsoft JhengHei" panose="020B0604030504040204" pitchFamily="34" charset="-120"/>
                        </a:rPr>
                        <a:t>XGboost</a:t>
                      </a:r>
                      <a:endParaRPr lang="zh-TW" altLang="en-US" sz="12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0.7601</a:t>
                      </a:r>
                      <a:endParaRPr lang="zh-TW" altLang="en-US" sz="1200" dirty="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0.2032</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0.8302</a:t>
                      </a:r>
                      <a:endParaRPr lang="zh-TW" altLang="en-US" sz="1200" dirty="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0.9161</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dirty="0">
                          <a:solidFill>
                            <a:srgbClr val="FF0000"/>
                          </a:solidFill>
                          <a:effectLst/>
                          <a:latin typeface="Microsoft JhengHei" panose="020B0604030504040204" pitchFamily="34" charset="-120"/>
                          <a:ea typeface="Microsoft JhengHei" panose="020B0604030504040204" pitchFamily="34" charset="-120"/>
                          <a:cs typeface="+mn-cs"/>
                          <a:sym typeface="Arial"/>
                        </a:rPr>
                        <a:t>0.4308</a:t>
                      </a:r>
                      <a:endParaRPr lang="zh-TW" altLang="en-US" sz="1200" dirty="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0.3495</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0.1802</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0.0505</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0.1661</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0.2142</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rgbClr val="FF0000"/>
                          </a:solidFill>
                          <a:effectLst/>
                          <a:latin typeface="Microsoft JhengHei" panose="020B0604030504040204" pitchFamily="34" charset="-120"/>
                          <a:ea typeface="Microsoft JhengHei" panose="020B0604030504040204" pitchFamily="34" charset="-120"/>
                          <a:cs typeface="+mn-cs"/>
                          <a:sym typeface="Arial"/>
                        </a:rPr>
                        <a:t>0.0484</a:t>
                      </a:r>
                      <a:endParaRPr lang="zh-TW" altLang="en-US" sz="1200">
                        <a:solidFill>
                          <a:srgbClr val="FF0000"/>
                        </a:solidFill>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dirty="0">
                          <a:solidFill>
                            <a:srgbClr val="FF0000"/>
                          </a:solidFill>
                          <a:effectLst/>
                          <a:latin typeface="Microsoft JhengHei" panose="020B0604030504040204" pitchFamily="34" charset="-120"/>
                          <a:ea typeface="Microsoft JhengHei" panose="020B0604030504040204" pitchFamily="34" charset="-120"/>
                          <a:cs typeface="+mn-cs"/>
                          <a:sym typeface="Arial"/>
                        </a:rPr>
                        <a:t>0.0469</a:t>
                      </a:r>
                      <a:endParaRPr lang="zh-TW" altLang="en-US" sz="1200" dirty="0">
                        <a:solidFill>
                          <a:srgbClr val="FF0000"/>
                        </a:solidFill>
                        <a:latin typeface="Microsoft JhengHei" panose="020B0604030504040204" pitchFamily="34" charset="-120"/>
                        <a:ea typeface="Microsoft JhengHei" panose="020B0604030504040204" pitchFamily="34" charset="-120"/>
                      </a:endParaRPr>
                    </a:p>
                  </a:txBody>
                  <a:tcPr anchor="ctr"/>
                </a:tc>
                <a:extLst>
                  <a:ext uri="{0D108BD9-81ED-4DB2-BD59-A6C34878D82A}">
                    <a16:rowId xmlns:a16="http://schemas.microsoft.com/office/drawing/2014/main" val="397241353"/>
                  </a:ext>
                </a:extLst>
              </a:tr>
              <a:tr h="263493">
                <a:tc>
                  <a:txBody>
                    <a:bodyPr/>
                    <a:lstStyle/>
                    <a:p>
                      <a:pPr algn="ctr"/>
                      <a:r>
                        <a:rPr lang="en-US" altLang="zh-TW" sz="1200" dirty="0">
                          <a:latin typeface="Microsoft JhengHei" panose="020B0604030504040204" pitchFamily="34" charset="-120"/>
                          <a:ea typeface="Microsoft JhengHei" panose="020B0604030504040204" pitchFamily="34" charset="-120"/>
                        </a:rPr>
                        <a:t>SVM</a:t>
                      </a:r>
                      <a:endParaRPr lang="zh-TW" altLang="en-US" sz="12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0.4800</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0.1913</a:t>
                      </a:r>
                      <a:endParaRPr lang="zh-TW" altLang="en-US" sz="12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0.2637</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0.3164</a:t>
                      </a:r>
                      <a:endParaRPr lang="zh-TW" altLang="en-US" sz="12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a:solidFill>
                            <a:schemeClr val="dk1"/>
                          </a:solidFill>
                          <a:effectLst/>
                          <a:latin typeface="Microsoft JhengHei" panose="020B0604030504040204" pitchFamily="34" charset="-120"/>
                          <a:ea typeface="Microsoft JhengHei" panose="020B0604030504040204" pitchFamily="34" charset="-120"/>
                          <a:cs typeface="+mn-cs"/>
                          <a:sym typeface="Arial"/>
                        </a:rPr>
                        <a:t>5.6900</a:t>
                      </a: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2.5308</a:t>
                      </a:r>
                      <a:endParaRPr lang="zh-TW" altLang="en-US" sz="12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0.2723</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0.0515</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0.0682</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0.1316</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0.5272</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dirty="0">
                          <a:solidFill>
                            <a:schemeClr val="dk1"/>
                          </a:solidFill>
                          <a:effectLst/>
                          <a:latin typeface="Microsoft JhengHei" panose="020B0604030504040204" pitchFamily="34" charset="-120"/>
                          <a:ea typeface="Microsoft JhengHei" panose="020B0604030504040204" pitchFamily="34" charset="-120"/>
                          <a:cs typeface="+mn-cs"/>
                          <a:sym typeface="Arial"/>
                        </a:rPr>
                        <a:t>0.4544</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extLst>
                  <a:ext uri="{0D108BD9-81ED-4DB2-BD59-A6C34878D82A}">
                    <a16:rowId xmlns:a16="http://schemas.microsoft.com/office/drawing/2014/main" val="1713026213"/>
                  </a:ext>
                </a:extLst>
              </a:tr>
              <a:tr h="263493">
                <a:tc>
                  <a:txBody>
                    <a:bodyPr/>
                    <a:lstStyle/>
                    <a:p>
                      <a:pPr algn="ctr"/>
                      <a:r>
                        <a:rPr lang="en-US" altLang="zh-TW" sz="1200" dirty="0">
                          <a:latin typeface="Microsoft JhengHei" panose="020B0604030504040204" pitchFamily="34" charset="-120"/>
                          <a:ea typeface="Microsoft JhengHei" panose="020B0604030504040204" pitchFamily="34" charset="-120"/>
                        </a:rPr>
                        <a:t>STD</a:t>
                      </a:r>
                      <a:endParaRPr lang="zh-TW" altLang="en-US" sz="1200" dirty="0">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dirty="0">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dirty="0">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a:latin typeface="Microsoft JhengHei" panose="020B0604030504040204" pitchFamily="34" charset="-120"/>
                        <a:ea typeface="Microsoft JhengHei" panose="020B0604030504040204" pitchFamily="34" charset="-120"/>
                      </a:endParaRPr>
                    </a:p>
                  </a:txBody>
                  <a:tcPr anchor="ctr"/>
                </a:tc>
                <a:tc>
                  <a:txBody>
                    <a:bodyPr/>
                    <a:lstStyle/>
                    <a:p>
                      <a:pPr algn="ctr"/>
                      <a:endParaRPr lang="zh-TW" altLang="en-US" sz="1200" dirty="0">
                        <a:latin typeface="Microsoft JhengHei" panose="020B0604030504040204" pitchFamily="34" charset="-120"/>
                        <a:ea typeface="Microsoft JhengHei" panose="020B0604030504040204" pitchFamily="34" charset="-120"/>
                      </a:endParaRPr>
                    </a:p>
                  </a:txBody>
                  <a:tcPr anchor="ctr"/>
                </a:tc>
                <a:tc>
                  <a:txBody>
                    <a:bodyPr/>
                    <a:lstStyle/>
                    <a:p>
                      <a:pPr algn="ctr"/>
                      <a:r>
                        <a:rPr lang="en-US" altLang="zh-TW"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rPr>
                        <a:t>0.2229</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rPr>
                        <a:t>0.1191</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rPr>
                        <a:t>0.1442</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rPr>
                        <a:t>0.2283</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rPr>
                        <a:t>0.0389</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tc>
                  <a:txBody>
                    <a:bodyPr/>
                    <a:lstStyle/>
                    <a:p>
                      <a:pPr algn="ctr"/>
                      <a:r>
                        <a:rPr lang="en-US" altLang="zh-TW"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rPr>
                        <a:t>0.2058</a:t>
                      </a: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mn-cs"/>
                        <a:sym typeface="Arial"/>
                      </a:endParaRPr>
                    </a:p>
                  </a:txBody>
                  <a:tcPr anchor="ctr"/>
                </a:tc>
                <a:extLst>
                  <a:ext uri="{0D108BD9-81ED-4DB2-BD59-A6C34878D82A}">
                    <a16:rowId xmlns:a16="http://schemas.microsoft.com/office/drawing/2014/main" val="1274379175"/>
                  </a:ext>
                </a:extLst>
              </a:tr>
            </a:tbl>
          </a:graphicData>
        </a:graphic>
      </p:graphicFrame>
      <p:sp>
        <p:nvSpPr>
          <p:cNvPr id="5" name="文字方塊 4">
            <a:extLst>
              <a:ext uri="{FF2B5EF4-FFF2-40B4-BE49-F238E27FC236}">
                <a16:creationId xmlns:a16="http://schemas.microsoft.com/office/drawing/2014/main" id="{DEBC7719-3D22-58E0-8857-927DB6C4F189}"/>
              </a:ext>
            </a:extLst>
          </p:cNvPr>
          <p:cNvSpPr txBox="1"/>
          <p:nvPr/>
        </p:nvSpPr>
        <p:spPr>
          <a:xfrm>
            <a:off x="2575970" y="3442892"/>
            <a:ext cx="7039993" cy="369332"/>
          </a:xfrm>
          <a:prstGeom prst="rect">
            <a:avLst/>
          </a:prstGeom>
          <a:noFill/>
        </p:spPr>
        <p:txBody>
          <a:bodyPr wrap="square" rtlCol="0">
            <a:spAutoFit/>
          </a:bodyPr>
          <a:lstStyle/>
          <a:p>
            <a:pPr algn="ctr"/>
            <a:r>
              <a:rPr lang="zh-TW" altLang="en-US" dirty="0">
                <a:latin typeface="Microsoft JhengHei" panose="020B0604030504040204" pitchFamily="34" charset="-120"/>
                <a:ea typeface="Microsoft JhengHei" panose="020B0604030504040204" pitchFamily="34" charset="-120"/>
              </a:rPr>
              <a:t>模型擬合總表</a:t>
            </a:r>
          </a:p>
        </p:txBody>
      </p:sp>
      <p:sp>
        <p:nvSpPr>
          <p:cNvPr id="6" name="文字方塊 5">
            <a:extLst>
              <a:ext uri="{FF2B5EF4-FFF2-40B4-BE49-F238E27FC236}">
                <a16:creationId xmlns:a16="http://schemas.microsoft.com/office/drawing/2014/main" id="{E9F9C4BB-1487-7932-04C0-1522C9959FA8}"/>
              </a:ext>
            </a:extLst>
          </p:cNvPr>
          <p:cNvSpPr txBox="1"/>
          <p:nvPr/>
        </p:nvSpPr>
        <p:spPr>
          <a:xfrm>
            <a:off x="2599533" y="5988676"/>
            <a:ext cx="7039993" cy="369332"/>
          </a:xfrm>
          <a:prstGeom prst="rect">
            <a:avLst/>
          </a:prstGeom>
          <a:noFill/>
        </p:spPr>
        <p:txBody>
          <a:bodyPr wrap="square" rtlCol="0">
            <a:spAutoFit/>
          </a:bodyPr>
          <a:lstStyle/>
          <a:p>
            <a:pPr algn="ctr"/>
            <a:r>
              <a:rPr lang="zh-TW" altLang="en-US" dirty="0">
                <a:latin typeface="Microsoft JhengHei" panose="020B0604030504040204" pitchFamily="34" charset="-120"/>
                <a:ea typeface="Microsoft JhengHei" panose="020B0604030504040204" pitchFamily="34" charset="-120"/>
              </a:rPr>
              <a:t>模型預測總表</a:t>
            </a:r>
          </a:p>
        </p:txBody>
      </p:sp>
    </p:spTree>
    <p:extLst>
      <p:ext uri="{BB962C8B-B14F-4D97-AF65-F5344CB8AC3E}">
        <p14:creationId xmlns:p14="http://schemas.microsoft.com/office/powerpoint/2010/main" val="682367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body" idx="1"/>
          </p:nvPr>
        </p:nvSpPr>
        <p:spPr>
          <a:xfrm>
            <a:off x="1120567" y="639089"/>
            <a:ext cx="9950800" cy="692800"/>
          </a:xfrm>
          <a:prstGeom prst="rect">
            <a:avLst/>
          </a:prstGeom>
        </p:spPr>
        <p:txBody>
          <a:bodyPr spcFirstLastPara="1" wrap="square" lIns="121900" tIns="121900" rIns="121900" bIns="121900" anchor="t" anchorCtr="0">
            <a:noAutofit/>
          </a:bodyPr>
          <a:lstStyle/>
          <a:p>
            <a:pPr marL="0" indent="0"/>
            <a:r>
              <a:rPr lang="zh-TW" altLang="en-US" sz="3200" dirty="0">
                <a:latin typeface="微軟正黑體" panose="020B0604030504040204" pitchFamily="34" charset="-120"/>
                <a:ea typeface="微軟正黑體" panose="020B0604030504040204" pitchFamily="34" charset="-120"/>
              </a:rPr>
              <a:t>未來工作</a:t>
            </a:r>
          </a:p>
        </p:txBody>
      </p:sp>
      <p:sp>
        <p:nvSpPr>
          <p:cNvPr id="280" name="Google Shape;280;p30"/>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51</a:t>
            </a:fld>
            <a:endParaRPr/>
          </a:p>
        </p:txBody>
      </p:sp>
      <p:sp>
        <p:nvSpPr>
          <p:cNvPr id="3" name="文字方塊 2">
            <a:extLst>
              <a:ext uri="{FF2B5EF4-FFF2-40B4-BE49-F238E27FC236}">
                <a16:creationId xmlns:a16="http://schemas.microsoft.com/office/drawing/2014/main" id="{C10AF839-6424-6E63-C232-1C34275E6E70}"/>
              </a:ext>
            </a:extLst>
          </p:cNvPr>
          <p:cNvSpPr txBox="1"/>
          <p:nvPr/>
        </p:nvSpPr>
        <p:spPr>
          <a:xfrm>
            <a:off x="1287262" y="1304022"/>
            <a:ext cx="8895425" cy="3139321"/>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solidFill>
                  <a:srgbClr val="4D5156"/>
                </a:solidFill>
                <a:effectLst/>
                <a:latin typeface="arial" panose="020B0604020202020204" pitchFamily="34" charset="0"/>
              </a:rPr>
              <a:t>Ensemble Learning</a:t>
            </a:r>
          </a:p>
          <a:p>
            <a:pPr marL="285750" indent="-285750">
              <a:buFont typeface="Arial" panose="020B0604020202020204" pitchFamily="34" charset="0"/>
              <a:buChar char="•"/>
            </a:pPr>
            <a:endParaRPr lang="en-US" altLang="zh-TW" dirty="0">
              <a:solidFill>
                <a:srgbClr val="4D5156"/>
              </a:solidFill>
              <a:latin typeface="arial" panose="020B0604020202020204" pitchFamily="34" charset="0"/>
            </a:endParaRPr>
          </a:p>
          <a:p>
            <a:pPr marL="285750" indent="-285750">
              <a:buFont typeface="Arial" panose="020B0604020202020204" pitchFamily="34" charset="0"/>
              <a:buChar char="•"/>
            </a:pPr>
            <a:endParaRPr lang="en-US" altLang="zh-TW" dirty="0">
              <a:solidFill>
                <a:srgbClr val="4D5156"/>
              </a:solidFill>
              <a:latin typeface="arial" panose="020B0604020202020204" pitchFamily="34" charset="0"/>
            </a:endParaRPr>
          </a:p>
          <a:p>
            <a:pPr marL="285750" indent="-285750">
              <a:buFont typeface="Arial" panose="020B0604020202020204" pitchFamily="34" charset="0"/>
              <a:buChar char="•"/>
            </a:pPr>
            <a:endParaRPr lang="en-US" altLang="zh-TW" dirty="0">
              <a:solidFill>
                <a:srgbClr val="4D5156"/>
              </a:solidFill>
              <a:latin typeface="arial" panose="020B0604020202020204" pitchFamily="34" charset="0"/>
            </a:endParaRPr>
          </a:p>
          <a:p>
            <a:pPr marL="285750" indent="-285750">
              <a:buFont typeface="Arial" panose="020B0604020202020204" pitchFamily="34" charset="0"/>
              <a:buChar char="•"/>
            </a:pPr>
            <a:endParaRPr lang="en-US" altLang="zh-TW" dirty="0">
              <a:solidFill>
                <a:srgbClr val="4D5156"/>
              </a:solidFill>
              <a:latin typeface="arial" panose="020B0604020202020204" pitchFamily="34" charset="0"/>
            </a:endParaRPr>
          </a:p>
          <a:p>
            <a:pPr marL="285750" indent="-285750">
              <a:buFont typeface="Arial" panose="020B0604020202020204" pitchFamily="34" charset="0"/>
              <a:buChar char="•"/>
            </a:pPr>
            <a:endParaRPr lang="en-US" altLang="zh-TW" dirty="0">
              <a:solidFill>
                <a:srgbClr val="4D5156"/>
              </a:solidFill>
              <a:latin typeface="arial" panose="020B0604020202020204" pitchFamily="34" charset="0"/>
            </a:endParaRPr>
          </a:p>
          <a:p>
            <a:pPr marL="285750" indent="-285750">
              <a:buFont typeface="Arial" panose="020B0604020202020204" pitchFamily="34" charset="0"/>
              <a:buChar char="•"/>
            </a:pPr>
            <a:endParaRPr lang="en-US" altLang="zh-TW" dirty="0">
              <a:solidFill>
                <a:srgbClr val="4D5156"/>
              </a:solidFill>
              <a:latin typeface="arial" panose="020B0604020202020204" pitchFamily="34" charset="0"/>
            </a:endParaRPr>
          </a:p>
          <a:p>
            <a:pPr marL="285750" indent="-285750">
              <a:buFont typeface="Arial" panose="020B0604020202020204" pitchFamily="34" charset="0"/>
              <a:buChar char="•"/>
            </a:pPr>
            <a:endParaRPr lang="en-US" altLang="zh-TW" dirty="0">
              <a:solidFill>
                <a:srgbClr val="4D5156"/>
              </a:solidFill>
              <a:latin typeface="arial" panose="020B0604020202020204" pitchFamily="34" charset="0"/>
            </a:endParaRPr>
          </a:p>
          <a:p>
            <a:pPr marL="285750" indent="-285750">
              <a:buFont typeface="Arial" panose="020B0604020202020204" pitchFamily="34" charset="0"/>
              <a:buChar char="•"/>
            </a:pPr>
            <a:endParaRPr lang="en-US" altLang="zh-TW" dirty="0">
              <a:solidFill>
                <a:srgbClr val="4D5156"/>
              </a:solidFill>
              <a:latin typeface="arial" panose="020B0604020202020204" pitchFamily="34" charset="0"/>
            </a:endParaRPr>
          </a:p>
          <a:p>
            <a:pPr marL="285750" indent="-285750">
              <a:buFont typeface="Arial" panose="020B0604020202020204" pitchFamily="34" charset="0"/>
              <a:buChar char="•"/>
            </a:pPr>
            <a:endParaRPr lang="en-US" altLang="zh-TW" dirty="0">
              <a:solidFill>
                <a:srgbClr val="4D5156"/>
              </a:solidFill>
              <a:latin typeface="arial" panose="020B0604020202020204" pitchFamily="34" charset="0"/>
            </a:endParaRPr>
          </a:p>
          <a:p>
            <a:pPr marL="285750" indent="-285750">
              <a:buFont typeface="Arial" panose="020B0604020202020204" pitchFamily="34" charset="0"/>
              <a:buChar char="•"/>
            </a:pPr>
            <a:r>
              <a:rPr lang="en-US" altLang="zh-TW" dirty="0" err="1"/>
              <a:t>Groupby</a:t>
            </a:r>
            <a:r>
              <a:rPr lang="zh-TW" altLang="en-US" dirty="0"/>
              <a:t>資料間隔以週為單位，測試更長期的資料</a:t>
            </a:r>
          </a:p>
        </p:txBody>
      </p:sp>
      <p:pic>
        <p:nvPicPr>
          <p:cNvPr id="4" name="圖片 3">
            <a:extLst>
              <a:ext uri="{FF2B5EF4-FFF2-40B4-BE49-F238E27FC236}">
                <a16:creationId xmlns:a16="http://schemas.microsoft.com/office/drawing/2014/main" id="{4B57817E-B444-E762-21CA-E00B7C2F7C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02885" y="4494160"/>
            <a:ext cx="2823786" cy="2119635"/>
          </a:xfrm>
          <a:prstGeom prst="rect">
            <a:avLst/>
          </a:prstGeom>
        </p:spPr>
      </p:pic>
      <p:pic>
        <p:nvPicPr>
          <p:cNvPr id="10" name="圖片 9">
            <a:extLst>
              <a:ext uri="{FF2B5EF4-FFF2-40B4-BE49-F238E27FC236}">
                <a16:creationId xmlns:a16="http://schemas.microsoft.com/office/drawing/2014/main" id="{97C99974-AE61-0B64-7F2F-6463B102D8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63384" y="1813864"/>
            <a:ext cx="2823786" cy="2119636"/>
          </a:xfrm>
          <a:prstGeom prst="rect">
            <a:avLst/>
          </a:prstGeom>
        </p:spPr>
      </p:pic>
      <p:pic>
        <p:nvPicPr>
          <p:cNvPr id="11" name="圖片 10">
            <a:extLst>
              <a:ext uri="{FF2B5EF4-FFF2-40B4-BE49-F238E27FC236}">
                <a16:creationId xmlns:a16="http://schemas.microsoft.com/office/drawing/2014/main" id="{32336111-8334-7042-BFCB-21DBA34686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84075" y="1813864"/>
            <a:ext cx="2823784" cy="2119635"/>
          </a:xfrm>
          <a:prstGeom prst="rect">
            <a:avLst/>
          </a:prstGeom>
        </p:spPr>
      </p:pic>
      <p:pic>
        <p:nvPicPr>
          <p:cNvPr id="12" name="圖片 11">
            <a:extLst>
              <a:ext uri="{FF2B5EF4-FFF2-40B4-BE49-F238E27FC236}">
                <a16:creationId xmlns:a16="http://schemas.microsoft.com/office/drawing/2014/main" id="{434A0631-7BDB-7CC9-04AC-4C973C718BF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04832" y="1813863"/>
            <a:ext cx="2823784" cy="2119635"/>
          </a:xfrm>
          <a:prstGeom prst="rect">
            <a:avLst/>
          </a:prstGeom>
        </p:spPr>
      </p:pic>
    </p:spTree>
    <p:extLst>
      <p:ext uri="{BB962C8B-B14F-4D97-AF65-F5344CB8AC3E}">
        <p14:creationId xmlns:p14="http://schemas.microsoft.com/office/powerpoint/2010/main" val="1054346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grpSp>
        <p:nvGrpSpPr>
          <p:cNvPr id="358" name="Google Shape;358;p36"/>
          <p:cNvGrpSpPr/>
          <p:nvPr/>
        </p:nvGrpSpPr>
        <p:grpSpPr>
          <a:xfrm>
            <a:off x="10024685" y="948965"/>
            <a:ext cx="1201367" cy="1201367"/>
            <a:chOff x="1922075" y="1629000"/>
            <a:chExt cx="437200" cy="437200"/>
          </a:xfrm>
        </p:grpSpPr>
        <p:sp>
          <p:nvSpPr>
            <p:cNvPr id="359" name="Google Shape;359;p36"/>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0" name="Google Shape;360;p36"/>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361" name="Google Shape;361;p36"/>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52</a:t>
            </a:fld>
            <a:endParaRPr/>
          </a:p>
        </p:txBody>
      </p:sp>
      <p:pic>
        <p:nvPicPr>
          <p:cNvPr id="9" name="圖片 8">
            <a:extLst>
              <a:ext uri="{FF2B5EF4-FFF2-40B4-BE49-F238E27FC236}">
                <a16:creationId xmlns:a16="http://schemas.microsoft.com/office/drawing/2014/main" id="{84EF0D79-134A-3B0E-7DC3-782DA7F01D67}"/>
              </a:ext>
            </a:extLst>
          </p:cNvPr>
          <p:cNvPicPr>
            <a:picLocks noChangeAspect="1"/>
          </p:cNvPicPr>
          <p:nvPr/>
        </p:nvPicPr>
        <p:blipFill>
          <a:blip r:embed="rId3"/>
          <a:stretch>
            <a:fillRect/>
          </a:stretch>
        </p:blipFill>
        <p:spPr>
          <a:xfrm>
            <a:off x="581068" y="1363481"/>
            <a:ext cx="9285888" cy="5436465"/>
          </a:xfrm>
          <a:prstGeom prst="rect">
            <a:avLst/>
          </a:prstGeom>
        </p:spPr>
      </p:pic>
      <p:sp>
        <p:nvSpPr>
          <p:cNvPr id="13" name="Google Shape;136;p19">
            <a:extLst>
              <a:ext uri="{FF2B5EF4-FFF2-40B4-BE49-F238E27FC236}">
                <a16:creationId xmlns:a16="http://schemas.microsoft.com/office/drawing/2014/main" id="{2CED8508-5F96-284A-3046-3D3C790C1CA0}"/>
              </a:ext>
            </a:extLst>
          </p:cNvPr>
          <p:cNvSpPr txBox="1">
            <a:spLocks noGrp="1"/>
          </p:cNvSpPr>
          <p:nvPr>
            <p:ph type="title"/>
          </p:nvPr>
        </p:nvSpPr>
        <p:spPr>
          <a:xfrm>
            <a:off x="965949" y="491764"/>
            <a:ext cx="7620000" cy="914400"/>
          </a:xfrm>
          <a:prstGeom prst="rect">
            <a:avLst/>
          </a:prstGeom>
        </p:spPr>
        <p:txBody>
          <a:bodyPr spcFirstLastPara="1" wrap="square" lIns="121900" tIns="121900" rIns="121900" bIns="121900" anchor="b" anchorCtr="0">
            <a:noAutofit/>
          </a:bodyPr>
          <a:lstStyle/>
          <a:p>
            <a:r>
              <a:rPr lang="en-US" sz="4267">
                <a:ea typeface="Taipei Sans TC Beta" pitchFamily="2" charset="-120"/>
              </a:rPr>
              <a:t>Group</a:t>
            </a:r>
            <a:r>
              <a:rPr lang="zh-TW" altLang="en-US" sz="4267">
                <a:ea typeface="Taipei Sans TC Beta" pitchFamily="2" charset="-120"/>
              </a:rPr>
              <a:t> </a:t>
            </a:r>
            <a:r>
              <a:rPr lang="en-US" sz="4267">
                <a:ea typeface="Taipei Sans TC Beta" pitchFamily="2" charset="-120"/>
              </a:rPr>
              <a:t>meeting</a:t>
            </a:r>
            <a:r>
              <a:rPr lang="zh-TW" altLang="en-US" sz="4267">
                <a:ea typeface="Taipei Sans TC Beta" pitchFamily="2" charset="-120"/>
              </a:rPr>
              <a:t> </a:t>
            </a:r>
            <a:r>
              <a:rPr lang="en-US" sz="4267">
                <a:ea typeface="Taipei Sans TC Beta" pitchFamily="2" charset="-120"/>
              </a:rPr>
              <a:t>records</a:t>
            </a:r>
            <a:endParaRPr sz="4267"/>
          </a:p>
        </p:txBody>
      </p:sp>
    </p:spTree>
    <p:extLst>
      <p:ext uri="{BB962C8B-B14F-4D97-AF65-F5344CB8AC3E}">
        <p14:creationId xmlns:p14="http://schemas.microsoft.com/office/powerpoint/2010/main" val="1173522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8" name="Google Shape;358;p36"/>
          <p:cNvGrpSpPr/>
          <p:nvPr/>
        </p:nvGrpSpPr>
        <p:grpSpPr>
          <a:xfrm>
            <a:off x="10024685" y="948965"/>
            <a:ext cx="1201367" cy="1201367"/>
            <a:chOff x="1922075" y="1629000"/>
            <a:chExt cx="437200" cy="437200"/>
          </a:xfrm>
        </p:grpSpPr>
        <p:sp>
          <p:nvSpPr>
            <p:cNvPr id="359" name="Google Shape;359;p36"/>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0" name="Google Shape;360;p36"/>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361" name="Google Shape;361;p36"/>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53</a:t>
            </a:fld>
            <a:endParaRPr/>
          </a:p>
        </p:txBody>
      </p:sp>
      <p:sp>
        <p:nvSpPr>
          <p:cNvPr id="13" name="Google Shape;136;p19">
            <a:extLst>
              <a:ext uri="{FF2B5EF4-FFF2-40B4-BE49-F238E27FC236}">
                <a16:creationId xmlns:a16="http://schemas.microsoft.com/office/drawing/2014/main" id="{2CED8508-5F96-284A-3046-3D3C790C1CA0}"/>
              </a:ext>
            </a:extLst>
          </p:cNvPr>
          <p:cNvSpPr txBox="1">
            <a:spLocks noGrp="1"/>
          </p:cNvSpPr>
          <p:nvPr>
            <p:ph type="title"/>
          </p:nvPr>
        </p:nvSpPr>
        <p:spPr>
          <a:xfrm>
            <a:off x="965949" y="491764"/>
            <a:ext cx="7620000" cy="914400"/>
          </a:xfrm>
          <a:prstGeom prst="rect">
            <a:avLst/>
          </a:prstGeom>
        </p:spPr>
        <p:txBody>
          <a:bodyPr spcFirstLastPara="1" wrap="square" lIns="121900" tIns="121900" rIns="121900" bIns="121900" anchor="b" anchorCtr="0">
            <a:noAutofit/>
          </a:bodyPr>
          <a:lstStyle/>
          <a:p>
            <a:r>
              <a:rPr lang="en-US" sz="4267">
                <a:ea typeface="Taipei Sans TC Beta" pitchFamily="2" charset="-120"/>
              </a:rPr>
              <a:t>Group</a:t>
            </a:r>
            <a:r>
              <a:rPr lang="zh-TW" altLang="en-US" sz="4267">
                <a:ea typeface="Taipei Sans TC Beta" pitchFamily="2" charset="-120"/>
              </a:rPr>
              <a:t> </a:t>
            </a:r>
            <a:r>
              <a:rPr lang="en-US" sz="4267">
                <a:ea typeface="Taipei Sans TC Beta" pitchFamily="2" charset="-120"/>
              </a:rPr>
              <a:t>meeting</a:t>
            </a:r>
            <a:r>
              <a:rPr lang="zh-TW" altLang="en-US" sz="4267">
                <a:ea typeface="Taipei Sans TC Beta" pitchFamily="2" charset="-120"/>
              </a:rPr>
              <a:t> </a:t>
            </a:r>
            <a:r>
              <a:rPr lang="en-US" sz="4267">
                <a:ea typeface="Taipei Sans TC Beta" pitchFamily="2" charset="-120"/>
              </a:rPr>
              <a:t>records</a:t>
            </a:r>
            <a:endParaRPr sz="4267"/>
          </a:p>
        </p:txBody>
      </p:sp>
      <p:pic>
        <p:nvPicPr>
          <p:cNvPr id="5" name="圖片 4">
            <a:extLst>
              <a:ext uri="{FF2B5EF4-FFF2-40B4-BE49-F238E27FC236}">
                <a16:creationId xmlns:a16="http://schemas.microsoft.com/office/drawing/2014/main" id="{93C67113-4300-9BBD-521B-D6C0E4A8A5C6}"/>
              </a:ext>
            </a:extLst>
          </p:cNvPr>
          <p:cNvPicPr>
            <a:picLocks noChangeAspect="1"/>
          </p:cNvPicPr>
          <p:nvPr/>
        </p:nvPicPr>
        <p:blipFill>
          <a:blip r:embed="rId3"/>
          <a:stretch>
            <a:fillRect/>
          </a:stretch>
        </p:blipFill>
        <p:spPr>
          <a:xfrm>
            <a:off x="823017" y="1628512"/>
            <a:ext cx="9058736" cy="4259544"/>
          </a:xfrm>
          <a:prstGeom prst="rect">
            <a:avLst/>
          </a:prstGeom>
        </p:spPr>
      </p:pic>
      <p:sp>
        <p:nvSpPr>
          <p:cNvPr id="6" name="文字方塊 5">
            <a:extLst>
              <a:ext uri="{FF2B5EF4-FFF2-40B4-BE49-F238E27FC236}">
                <a16:creationId xmlns:a16="http://schemas.microsoft.com/office/drawing/2014/main" id="{E1E9FD0E-D68F-EAA7-D3BF-BC34941F8463}"/>
              </a:ext>
            </a:extLst>
          </p:cNvPr>
          <p:cNvSpPr txBox="1"/>
          <p:nvPr/>
        </p:nvSpPr>
        <p:spPr>
          <a:xfrm>
            <a:off x="650123" y="5935438"/>
            <a:ext cx="1660124" cy="369332"/>
          </a:xfrm>
          <a:prstGeom prst="rect">
            <a:avLst/>
          </a:prstGeom>
          <a:noFill/>
        </p:spPr>
        <p:txBody>
          <a:bodyPr wrap="square" rtlCol="0">
            <a:spAutoFit/>
          </a:bodyPr>
          <a:lstStyle/>
          <a:p>
            <a:pPr algn="ctr"/>
            <a:r>
              <a:rPr lang="en-US" altLang="zh-TW"/>
              <a:t>2023/12/17</a:t>
            </a:r>
            <a:endParaRPr lang="zh-TW" altLang="en-US"/>
          </a:p>
        </p:txBody>
      </p:sp>
    </p:spTree>
    <p:extLst>
      <p:ext uri="{BB962C8B-B14F-4D97-AF65-F5344CB8AC3E}">
        <p14:creationId xmlns:p14="http://schemas.microsoft.com/office/powerpoint/2010/main" val="1420536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154545" y="668929"/>
            <a:ext cx="7924800" cy="976391"/>
          </a:xfrm>
          <a:prstGeom prst="rect">
            <a:avLst/>
          </a:prstGeom>
        </p:spPr>
        <p:txBody>
          <a:bodyPr spcFirstLastPara="1" wrap="square" lIns="121900" tIns="121900" rIns="121900" bIns="121900" anchor="b" anchorCtr="0">
            <a:noAutofit/>
          </a:bodyPr>
          <a:lstStyle/>
          <a:p>
            <a:r>
              <a:rPr lang="en-US" altLang="zh-TW" sz="2400"/>
              <a:t>1 </a:t>
            </a:r>
            <a:r>
              <a:rPr lang="zh-TW" altLang="en-US" sz="2400">
                <a:latin typeface="Microsoft JhengHei" panose="020B0604030504040204" pitchFamily="34" charset="-120"/>
                <a:ea typeface="Microsoft JhengHei" panose="020B0604030504040204" pitchFamily="34" charset="-120"/>
              </a:rPr>
              <a:t>政府打炒房的租稅與行政措施對於臺灣營建類股股價的影響</a:t>
            </a:r>
            <a:r>
              <a:rPr lang="en-US" altLang="zh-TW" sz="2400">
                <a:latin typeface="Microsoft JhengHei" panose="020B0604030504040204" pitchFamily="34" charset="-120"/>
                <a:ea typeface="Microsoft JhengHei" panose="020B0604030504040204" pitchFamily="34" charset="-120"/>
              </a:rPr>
              <a:t>-</a:t>
            </a:r>
            <a:r>
              <a:rPr lang="zh-TW" altLang="en-US" sz="2400">
                <a:latin typeface="Microsoft JhengHei" panose="020B0604030504040204" pitchFamily="34" charset="-120"/>
                <a:ea typeface="Microsoft JhengHei" panose="020B0604030504040204" pitchFamily="34" charset="-120"/>
              </a:rPr>
              <a:t>以事件研究法分析</a:t>
            </a:r>
            <a:endParaRPr sz="2400">
              <a:latin typeface="Microsoft JhengHei" panose="020B0604030504040204" pitchFamily="34" charset="-120"/>
              <a:ea typeface="Microsoft JhengHei" panose="020B0604030504040204" pitchFamily="34" charset="-120"/>
            </a:endParaRPr>
          </a:p>
        </p:txBody>
      </p:sp>
      <p:sp>
        <p:nvSpPr>
          <p:cNvPr id="265" name="Google Shape;265;p29"/>
          <p:cNvSpPr txBox="1">
            <a:spLocks noGrp="1"/>
          </p:cNvSpPr>
          <p:nvPr>
            <p:ph type="body" idx="1"/>
          </p:nvPr>
        </p:nvSpPr>
        <p:spPr>
          <a:xfrm>
            <a:off x="1154545" y="1635623"/>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A. The purpose of the research</a:t>
            </a:r>
          </a:p>
          <a:p>
            <a:pPr marL="0" indent="0">
              <a:spcBef>
                <a:spcPts val="0"/>
              </a:spcBef>
              <a:buNone/>
            </a:pPr>
            <a:r>
              <a:rPr lang="en-US" altLang="zh-TW">
                <a:solidFill>
                  <a:schemeClr val="tx1"/>
                </a:solidFill>
                <a:latin typeface="-apple-system"/>
              </a:rPr>
              <a:t>This research aims to investigate the effects of Taiwan's late 2020 anti-speculation housing policies on the stock prices of Taiwanese construction companies. The three key policies under examination include the Ministry of Finance's House and Land Tax 2.0, the Ministry of Interior's Real Estate Actual Price Registration 2.0, and the Central Bank's Selective Credit Control.</a:t>
            </a:r>
          </a:p>
        </p:txBody>
      </p:sp>
      <p:sp>
        <p:nvSpPr>
          <p:cNvPr id="266" name="Google Shape;266;p29"/>
          <p:cNvSpPr txBox="1">
            <a:spLocks noGrp="1"/>
          </p:cNvSpPr>
          <p:nvPr>
            <p:ph type="body" idx="2"/>
          </p:nvPr>
        </p:nvSpPr>
        <p:spPr>
          <a:xfrm>
            <a:off x="1154545" y="3434937"/>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B. The main methods and approaches</a:t>
            </a:r>
          </a:p>
          <a:p>
            <a:pPr marL="0" indent="0">
              <a:spcBef>
                <a:spcPts val="0"/>
              </a:spcBef>
              <a:buNone/>
            </a:pPr>
            <a:r>
              <a:rPr lang="en-US" altLang="zh-TW">
                <a:solidFill>
                  <a:schemeClr val="tx1"/>
                </a:solidFill>
                <a:latin typeface="-apple-system"/>
              </a:rPr>
              <a:t>The main method used is event study methodology. Specifically, the market adjusted returns model is used to estimate expected returns, and the sign test is used to examine abnormal returns around policy announcement dates.</a:t>
            </a:r>
          </a:p>
        </p:txBody>
      </p:sp>
      <p:grpSp>
        <p:nvGrpSpPr>
          <p:cNvPr id="271" name="Google Shape;271;p29"/>
          <p:cNvGrpSpPr/>
          <p:nvPr/>
        </p:nvGrpSpPr>
        <p:grpSpPr>
          <a:xfrm>
            <a:off x="10066198" y="622749"/>
            <a:ext cx="1544735" cy="976391"/>
            <a:chOff x="3241525" y="3039450"/>
            <a:chExt cx="494600" cy="312625"/>
          </a:xfrm>
        </p:grpSpPr>
        <p:sp>
          <p:nvSpPr>
            <p:cNvPr id="272" name="Google Shape;272;p2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73" name="Google Shape;273;p2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74" name="Google Shape;274;p29"/>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6</a:t>
            </a:fld>
            <a:endParaRPr/>
          </a:p>
        </p:txBody>
      </p:sp>
      <p:sp>
        <p:nvSpPr>
          <p:cNvPr id="2" name="文字方塊 1">
            <a:extLst>
              <a:ext uri="{FF2B5EF4-FFF2-40B4-BE49-F238E27FC236}">
                <a16:creationId xmlns:a16="http://schemas.microsoft.com/office/drawing/2014/main" id="{9C015779-3FCC-94B9-9300-8F2D0868FBA5}"/>
              </a:ext>
            </a:extLst>
          </p:cNvPr>
          <p:cNvSpPr txBox="1"/>
          <p:nvPr/>
        </p:nvSpPr>
        <p:spPr>
          <a:xfrm>
            <a:off x="1306945" y="5059217"/>
            <a:ext cx="6096000" cy="1323439"/>
          </a:xfrm>
          <a:prstGeom prst="rect">
            <a:avLst/>
          </a:prstGeom>
          <a:noFill/>
        </p:spPr>
        <p:txBody>
          <a:bodyPr wrap="square">
            <a:spAutoFit/>
          </a:bodyPr>
          <a:lstStyle/>
          <a:p>
            <a:r>
              <a:rPr lang="en-US" sz="2000" b="1"/>
              <a:t>Research sample collection </a:t>
            </a:r>
            <a:r>
              <a:rPr lang="en-US" sz="2000"/>
              <a:t>period:2020/12/21~2021/12/19</a:t>
            </a:r>
          </a:p>
          <a:p>
            <a:r>
              <a:rPr lang="en-US" sz="2000"/>
              <a:t>Number of stocks: 79</a:t>
            </a:r>
          </a:p>
          <a:p>
            <a:r>
              <a:rPr lang="en-US" sz="2000"/>
              <a:t>Number of events: 9</a:t>
            </a:r>
          </a:p>
        </p:txBody>
      </p:sp>
      <p:pic>
        <p:nvPicPr>
          <p:cNvPr id="5" name="圖片 4">
            <a:extLst>
              <a:ext uri="{FF2B5EF4-FFF2-40B4-BE49-F238E27FC236}">
                <a16:creationId xmlns:a16="http://schemas.microsoft.com/office/drawing/2014/main" id="{6558613B-5DC4-F275-EBD6-01779335A0FC}"/>
              </a:ext>
            </a:extLst>
          </p:cNvPr>
          <p:cNvPicPr>
            <a:picLocks noChangeAspect="1"/>
          </p:cNvPicPr>
          <p:nvPr/>
        </p:nvPicPr>
        <p:blipFill>
          <a:blip r:embed="rId3"/>
          <a:stretch>
            <a:fillRect/>
          </a:stretch>
        </p:blipFill>
        <p:spPr>
          <a:xfrm>
            <a:off x="5355039" y="4514757"/>
            <a:ext cx="2370955" cy="1674314"/>
          </a:xfrm>
          <a:prstGeom prst="rect">
            <a:avLst/>
          </a:prstGeom>
        </p:spPr>
      </p:pic>
      <p:sp>
        <p:nvSpPr>
          <p:cNvPr id="6" name="文字方塊 5">
            <a:extLst>
              <a:ext uri="{FF2B5EF4-FFF2-40B4-BE49-F238E27FC236}">
                <a16:creationId xmlns:a16="http://schemas.microsoft.com/office/drawing/2014/main" id="{4CB58ABA-79C9-552F-4360-559E9A1F501B}"/>
              </a:ext>
            </a:extLst>
          </p:cNvPr>
          <p:cNvSpPr txBox="1"/>
          <p:nvPr/>
        </p:nvSpPr>
        <p:spPr>
          <a:xfrm>
            <a:off x="7825592" y="4535862"/>
            <a:ext cx="3700280" cy="707886"/>
          </a:xfrm>
          <a:prstGeom prst="rect">
            <a:avLst/>
          </a:prstGeom>
          <a:noFill/>
        </p:spPr>
        <p:txBody>
          <a:bodyPr wrap="square">
            <a:spAutoFit/>
          </a:bodyPr>
          <a:lstStyle/>
          <a:p>
            <a:r>
              <a:rPr lang="en-US" sz="2000"/>
              <a:t>AR:-</a:t>
            </a:r>
            <a:r>
              <a:rPr lang="en-US" altLang="zh-TW" sz="2000"/>
              <a:t>0.8597</a:t>
            </a:r>
            <a:r>
              <a:rPr lang="en-US" sz="2000"/>
              <a:t> </a:t>
            </a:r>
          </a:p>
          <a:p>
            <a:r>
              <a:rPr lang="en-US" altLang="zh-TW" sz="2000"/>
              <a:t>P-Value=0.00</a:t>
            </a:r>
            <a:endParaRPr lang="en-US" sz="2000"/>
          </a:p>
        </p:txBody>
      </p:sp>
    </p:spTree>
    <p:extLst>
      <p:ext uri="{BB962C8B-B14F-4D97-AF65-F5344CB8AC3E}">
        <p14:creationId xmlns:p14="http://schemas.microsoft.com/office/powerpoint/2010/main" val="702112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154545" y="668929"/>
            <a:ext cx="7924800" cy="976391"/>
          </a:xfrm>
          <a:prstGeom prst="rect">
            <a:avLst/>
          </a:prstGeom>
        </p:spPr>
        <p:txBody>
          <a:bodyPr spcFirstLastPara="1" wrap="square" lIns="121900" tIns="121900" rIns="121900" bIns="121900" anchor="b" anchorCtr="0">
            <a:noAutofit/>
          </a:bodyPr>
          <a:lstStyle/>
          <a:p>
            <a:r>
              <a:rPr lang="en-US" altLang="zh-TW" sz="2400"/>
              <a:t>1 </a:t>
            </a:r>
            <a:r>
              <a:rPr lang="zh-TW" altLang="en-US" sz="2400">
                <a:latin typeface="Microsoft JhengHei" panose="020B0604030504040204" pitchFamily="34" charset="-120"/>
                <a:ea typeface="Microsoft JhengHei" panose="020B0604030504040204" pitchFamily="34" charset="-120"/>
              </a:rPr>
              <a:t>政府打炒房的租稅與行政措施對於臺灣營建類股股價的影響</a:t>
            </a:r>
            <a:r>
              <a:rPr lang="en-US" altLang="zh-TW" sz="2400">
                <a:latin typeface="Microsoft JhengHei" panose="020B0604030504040204" pitchFamily="34" charset="-120"/>
                <a:ea typeface="Microsoft JhengHei" panose="020B0604030504040204" pitchFamily="34" charset="-120"/>
              </a:rPr>
              <a:t>-</a:t>
            </a:r>
            <a:r>
              <a:rPr lang="zh-TW" altLang="en-US" sz="2400">
                <a:latin typeface="Microsoft JhengHei" panose="020B0604030504040204" pitchFamily="34" charset="-120"/>
                <a:ea typeface="Microsoft JhengHei" panose="020B0604030504040204" pitchFamily="34" charset="-120"/>
              </a:rPr>
              <a:t>以事件研究法分析</a:t>
            </a:r>
            <a:endParaRPr sz="2400">
              <a:latin typeface="Microsoft JhengHei" panose="020B0604030504040204" pitchFamily="34" charset="-120"/>
              <a:ea typeface="Microsoft JhengHei" panose="020B0604030504040204" pitchFamily="34" charset="-120"/>
            </a:endParaRPr>
          </a:p>
        </p:txBody>
      </p:sp>
      <p:sp>
        <p:nvSpPr>
          <p:cNvPr id="265" name="Google Shape;265;p29"/>
          <p:cNvSpPr txBox="1">
            <a:spLocks noGrp="1"/>
          </p:cNvSpPr>
          <p:nvPr>
            <p:ph type="body" idx="1"/>
          </p:nvPr>
        </p:nvSpPr>
        <p:spPr>
          <a:xfrm>
            <a:off x="1154545" y="1635623"/>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C. The relation to your project </a:t>
            </a:r>
          </a:p>
          <a:p>
            <a:pPr marL="0" indent="0">
              <a:spcBef>
                <a:spcPts val="0"/>
              </a:spcBef>
              <a:buNone/>
            </a:pPr>
            <a:r>
              <a:rPr lang="en-US" altLang="zh-TW">
                <a:solidFill>
                  <a:schemeClr val="tx1"/>
                </a:solidFill>
                <a:latin typeface="-apple-system"/>
              </a:rPr>
              <a:t>In a research paper, selecting publicly traded companies related to the research topic as the sample, you can similarly choose variables related to real estate investment trust securities for analysis. The paper utilizes stock price returns as the dependent variable, and you can consider selecting variables such as net asset value and yield for real estate investment trust securities as the dependent variables.</a:t>
            </a:r>
          </a:p>
        </p:txBody>
      </p:sp>
      <p:sp>
        <p:nvSpPr>
          <p:cNvPr id="266" name="Google Shape;266;p29"/>
          <p:cNvSpPr txBox="1">
            <a:spLocks noGrp="1"/>
          </p:cNvSpPr>
          <p:nvPr>
            <p:ph type="body" idx="2"/>
          </p:nvPr>
        </p:nvSpPr>
        <p:spPr>
          <a:xfrm>
            <a:off x="1154545" y="3770284"/>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D. The key accomplishment of the paper </a:t>
            </a:r>
          </a:p>
          <a:p>
            <a:pPr marL="380990" indent="-380990">
              <a:spcBef>
                <a:spcPts val="0"/>
              </a:spcBef>
            </a:pPr>
            <a:r>
              <a:rPr lang="en-US" altLang="zh-TW">
                <a:solidFill>
                  <a:schemeClr val="tx1"/>
                </a:solidFill>
                <a:latin typeface="-apple-system"/>
              </a:rPr>
              <a:t>The anti-speculation housing policies generally had a significant negative impact on construction company stock prices around announcement dates.</a:t>
            </a:r>
          </a:p>
          <a:p>
            <a:pPr marL="380990" indent="-380990">
              <a:spcBef>
                <a:spcPts val="0"/>
              </a:spcBef>
            </a:pPr>
            <a:r>
              <a:rPr lang="en-US" altLang="zh-TW">
                <a:solidFill>
                  <a:schemeClr val="tx1"/>
                </a:solidFill>
                <a:latin typeface="-apple-system"/>
              </a:rPr>
              <a:t>The tax policy (House and Land Tax 2.0) had the most significant negative impact.</a:t>
            </a:r>
          </a:p>
          <a:p>
            <a:pPr marL="380990" indent="-380990">
              <a:spcBef>
                <a:spcPts val="0"/>
              </a:spcBef>
            </a:pPr>
            <a:r>
              <a:rPr lang="en-US" altLang="zh-TW">
                <a:solidFill>
                  <a:schemeClr val="tx1"/>
                </a:solidFill>
                <a:latin typeface="-apple-system"/>
              </a:rPr>
              <a:t>There was some evidence of anticipatory effects, with negative abnormal returns occurring before later policy announcements, indicating some forward-looking behavior by investors.</a:t>
            </a:r>
          </a:p>
        </p:txBody>
      </p:sp>
      <p:sp>
        <p:nvSpPr>
          <p:cNvPr id="274" name="Google Shape;274;p29"/>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7</a:t>
            </a:fld>
            <a:endParaRPr/>
          </a:p>
        </p:txBody>
      </p:sp>
    </p:spTree>
    <p:extLst>
      <p:ext uri="{BB962C8B-B14F-4D97-AF65-F5344CB8AC3E}">
        <p14:creationId xmlns:p14="http://schemas.microsoft.com/office/powerpoint/2010/main" val="34643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154545" y="668929"/>
            <a:ext cx="7924800" cy="976391"/>
          </a:xfrm>
          <a:prstGeom prst="rect">
            <a:avLst/>
          </a:prstGeom>
        </p:spPr>
        <p:txBody>
          <a:bodyPr spcFirstLastPara="1" wrap="square" lIns="121900" tIns="121900" rIns="121900" bIns="121900" anchor="b" anchorCtr="0">
            <a:noAutofit/>
          </a:bodyPr>
          <a:lstStyle/>
          <a:p>
            <a:r>
              <a:rPr lang="en-US" altLang="zh-TW" sz="2400"/>
              <a:t>2 Nonlinear Short-Run Adjustments between House and Stock Prices in Emerging Asian Regions</a:t>
            </a:r>
            <a:endParaRPr sz="2400">
              <a:latin typeface="Microsoft JhengHei" panose="020B0604030504040204" pitchFamily="34" charset="-120"/>
              <a:ea typeface="Microsoft JhengHei" panose="020B0604030504040204" pitchFamily="34" charset="-120"/>
            </a:endParaRPr>
          </a:p>
        </p:txBody>
      </p:sp>
      <p:sp>
        <p:nvSpPr>
          <p:cNvPr id="265" name="Google Shape;265;p29"/>
          <p:cNvSpPr txBox="1">
            <a:spLocks noGrp="1"/>
          </p:cNvSpPr>
          <p:nvPr>
            <p:ph type="body" idx="1"/>
          </p:nvPr>
        </p:nvSpPr>
        <p:spPr>
          <a:xfrm>
            <a:off x="1154545" y="1635623"/>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A. The purpose of the research</a:t>
            </a:r>
          </a:p>
          <a:p>
            <a:pPr marL="0" indent="0">
              <a:spcBef>
                <a:spcPts val="0"/>
              </a:spcBef>
              <a:buNone/>
            </a:pPr>
            <a:r>
              <a:rPr lang="en-US" altLang="zh-TW">
                <a:solidFill>
                  <a:schemeClr val="tx1"/>
                </a:solidFill>
                <a:latin typeface="-apple-system"/>
              </a:rPr>
              <a:t>The purpose of the research is to examine whether there is a nonlinear cointegration relationship between house prices and stock prices in China and the four Asian Tigers (Taiwan, Hong Kong, South Korea, Singapore). The authors also want to analyze the short-run adjustment dynamics when deviations from the long-run equilibrium occur between house and stock prices.</a:t>
            </a:r>
          </a:p>
        </p:txBody>
      </p:sp>
      <p:sp>
        <p:nvSpPr>
          <p:cNvPr id="266" name="Google Shape;266;p29"/>
          <p:cNvSpPr txBox="1">
            <a:spLocks noGrp="1"/>
          </p:cNvSpPr>
          <p:nvPr>
            <p:ph type="body" idx="2"/>
          </p:nvPr>
        </p:nvSpPr>
        <p:spPr>
          <a:xfrm>
            <a:off x="1154545" y="3770284"/>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chemeClr val="tx1"/>
                </a:solidFill>
                <a:latin typeface="-apple-system"/>
              </a:rPr>
              <a:t>B. The main methods and approaches</a:t>
            </a:r>
          </a:p>
          <a:p>
            <a:pPr marL="380990" indent="-380990">
              <a:spcBef>
                <a:spcPts val="0"/>
              </a:spcBef>
            </a:pPr>
            <a:r>
              <a:rPr lang="en-US" altLang="zh-TW">
                <a:solidFill>
                  <a:schemeClr val="tx1"/>
                </a:solidFill>
                <a:latin typeface="-apple-system"/>
              </a:rPr>
              <a:t>nonparametric cointegration test</a:t>
            </a:r>
          </a:p>
          <a:p>
            <a:pPr marL="380990" indent="-380990">
              <a:spcBef>
                <a:spcPts val="0"/>
              </a:spcBef>
            </a:pPr>
            <a:r>
              <a:rPr lang="en-US" altLang="zh-TW">
                <a:solidFill>
                  <a:schemeClr val="tx1"/>
                </a:solidFill>
                <a:latin typeface="-apple-system"/>
              </a:rPr>
              <a:t>smooth transition vector error-correction model (STVECM)</a:t>
            </a:r>
          </a:p>
          <a:p>
            <a:pPr marL="380990" indent="-380990">
              <a:spcBef>
                <a:spcPts val="0"/>
              </a:spcBef>
            </a:pPr>
            <a:r>
              <a:rPr lang="en-US" altLang="zh-TW">
                <a:solidFill>
                  <a:schemeClr val="tx1"/>
                </a:solidFill>
                <a:latin typeface="-apple-system"/>
              </a:rPr>
              <a:t>Granger causality test</a:t>
            </a:r>
          </a:p>
        </p:txBody>
      </p:sp>
      <p:sp>
        <p:nvSpPr>
          <p:cNvPr id="274" name="Google Shape;274;p29"/>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8</a:t>
            </a:fld>
            <a:endParaRPr/>
          </a:p>
        </p:txBody>
      </p:sp>
      <p:sp>
        <p:nvSpPr>
          <p:cNvPr id="2" name="文字方塊 1">
            <a:extLst>
              <a:ext uri="{FF2B5EF4-FFF2-40B4-BE49-F238E27FC236}">
                <a16:creationId xmlns:a16="http://schemas.microsoft.com/office/drawing/2014/main" id="{8E04D9E0-3F39-D2E6-992D-62736764170E}"/>
              </a:ext>
            </a:extLst>
          </p:cNvPr>
          <p:cNvSpPr txBox="1"/>
          <p:nvPr/>
        </p:nvSpPr>
        <p:spPr>
          <a:xfrm>
            <a:off x="7416248" y="3770470"/>
            <a:ext cx="3491897" cy="923330"/>
          </a:xfrm>
          <a:prstGeom prst="rect">
            <a:avLst/>
          </a:prstGeom>
          <a:noFill/>
        </p:spPr>
        <p:txBody>
          <a:bodyPr wrap="square">
            <a:spAutoFit/>
          </a:bodyPr>
          <a:lstStyle/>
          <a:p>
            <a:r>
              <a:rPr lang="en-US" b="1"/>
              <a:t>Taiwan (1998 Q1 ~2010 Q2)</a:t>
            </a:r>
          </a:p>
          <a:p>
            <a:r>
              <a:rPr lang="en-US"/>
              <a:t>This paper does not involve the prediction of stock prices.</a:t>
            </a:r>
          </a:p>
        </p:txBody>
      </p:sp>
    </p:spTree>
    <p:extLst>
      <p:ext uri="{BB962C8B-B14F-4D97-AF65-F5344CB8AC3E}">
        <p14:creationId xmlns:p14="http://schemas.microsoft.com/office/powerpoint/2010/main" val="3829775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154545" y="668929"/>
            <a:ext cx="7924800" cy="976391"/>
          </a:xfrm>
          <a:prstGeom prst="rect">
            <a:avLst/>
          </a:prstGeom>
        </p:spPr>
        <p:txBody>
          <a:bodyPr spcFirstLastPara="1" wrap="square" lIns="121900" tIns="121900" rIns="121900" bIns="121900" anchor="b" anchorCtr="0">
            <a:noAutofit/>
          </a:bodyPr>
          <a:lstStyle/>
          <a:p>
            <a:r>
              <a:rPr lang="en-US" altLang="zh-TW" sz="2400"/>
              <a:t>2 Nonlinear Short-Run Adjustments between House and Stock Prices in Emerging Asian Regions</a:t>
            </a:r>
            <a:endParaRPr sz="2400">
              <a:latin typeface="Microsoft JhengHei" panose="020B0604030504040204" pitchFamily="34" charset="-120"/>
              <a:ea typeface="Microsoft JhengHei" panose="020B0604030504040204" pitchFamily="34" charset="-120"/>
            </a:endParaRPr>
          </a:p>
        </p:txBody>
      </p:sp>
      <p:sp>
        <p:nvSpPr>
          <p:cNvPr id="265" name="Google Shape;265;p29"/>
          <p:cNvSpPr txBox="1">
            <a:spLocks noGrp="1"/>
          </p:cNvSpPr>
          <p:nvPr>
            <p:ph type="body" idx="1"/>
          </p:nvPr>
        </p:nvSpPr>
        <p:spPr>
          <a:xfrm>
            <a:off x="1154545" y="1635623"/>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rgbClr val="373A3C"/>
                </a:solidFill>
                <a:latin typeface="-apple-system"/>
              </a:rPr>
              <a:t>C. The relation to your project </a:t>
            </a:r>
          </a:p>
          <a:p>
            <a:pPr marL="380990" indent="-380990">
              <a:spcBef>
                <a:spcPts val="0"/>
              </a:spcBef>
            </a:pPr>
            <a:r>
              <a:rPr lang="en-US" altLang="zh-TW">
                <a:solidFill>
                  <a:srgbClr val="373A3C"/>
                </a:solidFill>
                <a:latin typeface="-apple-system"/>
              </a:rPr>
              <a:t>The paper employs a </a:t>
            </a:r>
            <a:r>
              <a:rPr lang="en-US" altLang="zh-TW">
                <a:solidFill>
                  <a:srgbClr val="FF0000"/>
                </a:solidFill>
                <a:latin typeface="-apple-system"/>
              </a:rPr>
              <a:t>nonparametric cointegration</a:t>
            </a:r>
            <a:r>
              <a:rPr lang="en-US" altLang="zh-TW">
                <a:solidFill>
                  <a:srgbClr val="373A3C"/>
                </a:solidFill>
                <a:latin typeface="-apple-system"/>
              </a:rPr>
              <a:t> test to capture the nonlinear short-term adjustment relationships between house and stock prices, which can serve as foundational knowledge for analysis.</a:t>
            </a:r>
          </a:p>
          <a:p>
            <a:pPr marL="380990" indent="-380990">
              <a:spcBef>
                <a:spcPts val="0"/>
              </a:spcBef>
            </a:pPr>
            <a:r>
              <a:rPr lang="en-US" altLang="zh-TW">
                <a:solidFill>
                  <a:srgbClr val="373A3C"/>
                </a:solidFill>
                <a:latin typeface="-apple-system"/>
              </a:rPr>
              <a:t>The analysis of the price discovery process and </a:t>
            </a:r>
            <a:r>
              <a:rPr lang="en-US" altLang="zh-TW">
                <a:solidFill>
                  <a:srgbClr val="FF0000"/>
                </a:solidFill>
                <a:latin typeface="-apple-system"/>
              </a:rPr>
              <a:t>short-term adjustment speeds </a:t>
            </a:r>
            <a:r>
              <a:rPr lang="en-US" altLang="zh-TW">
                <a:solidFill>
                  <a:srgbClr val="373A3C"/>
                </a:solidFill>
                <a:latin typeface="-apple-system"/>
              </a:rPr>
              <a:t>(STVECM) in the paper provides recommendations for modeling work.</a:t>
            </a:r>
          </a:p>
          <a:p>
            <a:pPr marL="380990" indent="-380990">
              <a:spcBef>
                <a:spcPts val="0"/>
              </a:spcBef>
            </a:pPr>
            <a:r>
              <a:rPr lang="en-US" altLang="zh-TW">
                <a:solidFill>
                  <a:srgbClr val="373A3C"/>
                </a:solidFill>
                <a:latin typeface="-apple-system"/>
              </a:rPr>
              <a:t>The methods we have learned from the paper, such as cointegration tests, smooth transition models, Granger causality tests, etc., are all relevant to exploring the </a:t>
            </a:r>
            <a:r>
              <a:rPr lang="en-US" altLang="zh-TW">
                <a:solidFill>
                  <a:srgbClr val="FF0000"/>
                </a:solidFill>
                <a:latin typeface="-apple-system"/>
              </a:rPr>
              <a:t>relationship between house and stock prices</a:t>
            </a:r>
            <a:r>
              <a:rPr lang="en-US" altLang="zh-TW">
                <a:solidFill>
                  <a:srgbClr val="373A3C"/>
                </a:solidFill>
                <a:latin typeface="-apple-system"/>
              </a:rPr>
              <a:t>, and they encompass information pertaining to </a:t>
            </a:r>
            <a:r>
              <a:rPr lang="en-US" altLang="zh-TW">
                <a:solidFill>
                  <a:srgbClr val="FF0000"/>
                </a:solidFill>
                <a:latin typeface="-apple-system"/>
              </a:rPr>
              <a:t>Taiwan</a:t>
            </a:r>
            <a:r>
              <a:rPr lang="en-US" altLang="zh-TW">
                <a:solidFill>
                  <a:srgbClr val="373A3C"/>
                </a:solidFill>
                <a:latin typeface="-apple-system"/>
              </a:rPr>
              <a:t>.</a:t>
            </a:r>
          </a:p>
        </p:txBody>
      </p:sp>
      <p:sp>
        <p:nvSpPr>
          <p:cNvPr id="266" name="Google Shape;266;p29"/>
          <p:cNvSpPr txBox="1">
            <a:spLocks noGrp="1"/>
          </p:cNvSpPr>
          <p:nvPr>
            <p:ph type="body" idx="2"/>
          </p:nvPr>
        </p:nvSpPr>
        <p:spPr>
          <a:xfrm>
            <a:off x="1154545" y="4249691"/>
            <a:ext cx="9753600" cy="2133600"/>
          </a:xfrm>
          <a:prstGeom prst="rect">
            <a:avLst/>
          </a:prstGeom>
        </p:spPr>
        <p:txBody>
          <a:bodyPr spcFirstLastPara="1" wrap="square" lIns="121900" tIns="121900" rIns="121900" bIns="121900" anchor="t" anchorCtr="0">
            <a:noAutofit/>
          </a:bodyPr>
          <a:lstStyle/>
          <a:p>
            <a:pPr marL="0" indent="0">
              <a:spcBef>
                <a:spcPts val="0"/>
              </a:spcBef>
              <a:buNone/>
            </a:pPr>
            <a:r>
              <a:rPr lang="en-US" altLang="zh-TW" b="1">
                <a:solidFill>
                  <a:srgbClr val="373A3C"/>
                </a:solidFill>
                <a:latin typeface="-apple-system"/>
              </a:rPr>
              <a:t>D. The key accomplishment of the paper </a:t>
            </a:r>
          </a:p>
          <a:p>
            <a:pPr marL="380990" indent="-380990">
              <a:spcBef>
                <a:spcPts val="0"/>
              </a:spcBef>
            </a:pPr>
            <a:r>
              <a:rPr lang="en-US" altLang="zh-TW">
                <a:solidFill>
                  <a:srgbClr val="373A3C"/>
                </a:solidFill>
                <a:latin typeface="-apple-system"/>
              </a:rPr>
              <a:t>Finding evidence of nonlinear cointegration between house and stock prices in China, South Korea, Singapore and Taiwan using nonparametric tests.</a:t>
            </a:r>
          </a:p>
          <a:p>
            <a:pPr marL="380990" indent="-380990">
              <a:spcBef>
                <a:spcPts val="0"/>
              </a:spcBef>
            </a:pPr>
            <a:r>
              <a:rPr lang="en-US" altLang="zh-TW">
                <a:solidFill>
                  <a:srgbClr val="373A3C"/>
                </a:solidFill>
                <a:latin typeface="-apple-system"/>
              </a:rPr>
              <a:t>Demonstrating STVECM can appropriately model the nonlinear error correction dynamics with smooth transition between regimes.</a:t>
            </a:r>
          </a:p>
          <a:p>
            <a:pPr marL="380990" indent="-380990">
              <a:spcBef>
                <a:spcPts val="0"/>
              </a:spcBef>
            </a:pPr>
            <a:r>
              <a:rPr lang="en-US" altLang="zh-TW">
                <a:solidFill>
                  <a:srgbClr val="373A3C"/>
                </a:solidFill>
                <a:latin typeface="-apple-system"/>
              </a:rPr>
              <a:t>Showing adjustment speeds are asymmetric, with house prices adjusting faster than stocks to deviations from equilibrium.</a:t>
            </a:r>
          </a:p>
        </p:txBody>
      </p:sp>
      <p:sp>
        <p:nvSpPr>
          <p:cNvPr id="274" name="Google Shape;274;p29"/>
          <p:cNvSpPr txBox="1">
            <a:spLocks noGrp="1"/>
          </p:cNvSpPr>
          <p:nvPr>
            <p:ph type="sldNum" idx="12"/>
          </p:nvPr>
        </p:nvSpPr>
        <p:spPr>
          <a:xfrm>
            <a:off x="10879332" y="5857704"/>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9</a:t>
            </a:fld>
            <a:endParaRPr/>
          </a:p>
        </p:txBody>
      </p:sp>
    </p:spTree>
    <p:extLst>
      <p:ext uri="{BB962C8B-B14F-4D97-AF65-F5344CB8AC3E}">
        <p14:creationId xmlns:p14="http://schemas.microsoft.com/office/powerpoint/2010/main" val="3807338343"/>
      </p:ext>
    </p:extLst>
  </p:cSld>
  <p:clrMapOvr>
    <a:masterClrMapping/>
  </p:clrMapOvr>
</p:sld>
</file>

<file path=ppt/theme/theme1.xml><?xml version="1.0" encoding="utf-8"?>
<a:theme xmlns:a="http://schemas.openxmlformats.org/drawingml/2006/main" name="Jacquenetta template">
  <a:themeElements>
    <a:clrScheme name="Custom 347">
      <a:dk1>
        <a:srgbClr val="000000"/>
      </a:dk1>
      <a:lt1>
        <a:srgbClr val="FFFFFF"/>
      </a:lt1>
      <a:dk2>
        <a:srgbClr val="666666"/>
      </a:dk2>
      <a:lt2>
        <a:srgbClr val="F3F3F3"/>
      </a:lt2>
      <a:accent1>
        <a:srgbClr val="000000"/>
      </a:accent1>
      <a:accent2>
        <a:srgbClr val="666666"/>
      </a:accent2>
      <a:accent3>
        <a:srgbClr val="999999"/>
      </a:accent3>
      <a:accent4>
        <a:srgbClr val="CCCCCC"/>
      </a:accent4>
      <a:accent5>
        <a:srgbClr val="EFEFEF"/>
      </a:accent5>
      <a:accent6>
        <a:srgbClr val="F6B26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TotalTime>
  <Words>4797</Words>
  <Application>Microsoft Office PowerPoint</Application>
  <PresentationFormat>寬螢幕</PresentationFormat>
  <Paragraphs>903</Paragraphs>
  <Slides>53</Slides>
  <Notes>49</Notes>
  <HiddenSlides>4</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53</vt:i4>
      </vt:variant>
    </vt:vector>
  </HeadingPairs>
  <TitlesOfParts>
    <vt:vector size="67" baseType="lpstr">
      <vt:lpstr>-apple-system</vt:lpstr>
      <vt:lpstr>Microsoft JhengHei</vt:lpstr>
      <vt:lpstr>Microsoft JhengHei</vt:lpstr>
      <vt:lpstr>Söhne</vt:lpstr>
      <vt:lpstr>Arial</vt:lpstr>
      <vt:lpstr>Arial</vt:lpstr>
      <vt:lpstr>Calibri</vt:lpstr>
      <vt:lpstr>Cambria Math</vt:lpstr>
      <vt:lpstr>Consolas</vt:lpstr>
      <vt:lpstr>Segoe UI</vt:lpstr>
      <vt:lpstr>Times New Roman</vt:lpstr>
      <vt:lpstr>Work Sans</vt:lpstr>
      <vt:lpstr>Work Sans Regular</vt:lpstr>
      <vt:lpstr>Jacquenetta template</vt:lpstr>
      <vt:lpstr>DATA SCIENCE   Instructor:  Prof. Shuen Lin Jeng  Team member: 徐仁瓏 RE6121011 Jen-Lung Hsu 吳明軒 RE6124019 Ming-Hsuan Wu 曾文海 RE6124027 Wen-Hai Tseng 李家銘 RE6124043 Chia-Ming Lee</vt:lpstr>
      <vt:lpstr>PowerPoint 簡報</vt:lpstr>
      <vt:lpstr>Importance &amp; Novelty</vt:lpstr>
      <vt:lpstr>Data description</vt:lpstr>
      <vt:lpstr>Paper Report</vt:lpstr>
      <vt:lpstr>1 政府打炒房的租稅與行政措施對於臺灣營建類股股價的影響-以事件研究法分析</vt:lpstr>
      <vt:lpstr>1 政府打炒房的租稅與行政措施對於臺灣營建類股股價的影響-以事件研究法分析</vt:lpstr>
      <vt:lpstr>2 Nonlinear Short-Run Adjustments between House and Stock Prices in Emerging Asian Regions</vt:lpstr>
      <vt:lpstr>2 Nonlinear Short-Run Adjustments between House and Stock Prices in Emerging Asian Regions</vt:lpstr>
      <vt:lpstr>3 The dynamics of the relationship between real estate and stock markets in an energy-based economy: The case of Qatar</vt:lpstr>
      <vt:lpstr>3 The dynamics of the relationship between real estate and stock markets in an energy-based economy: The case of Qatar</vt:lpstr>
      <vt:lpstr>PowerPoint 簡報</vt:lpstr>
      <vt:lpstr>4 Research and Analysis of the House Price Prediction using Artificial Intelligence Models</vt:lpstr>
      <vt:lpstr>4 Research and Analysis of the House Price Prediction using Artificial Intelligence Models</vt:lpstr>
      <vt:lpstr>Exploratory Data Analysis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Model Fitting and Prediction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Group meeting records</vt:lpstr>
      <vt:lpstr>Group meeting records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dc:title>
  <dc:creator>明軒 吳</dc:creator>
  <cp:lastModifiedBy>曾文海</cp:lastModifiedBy>
  <cp:revision>2</cp:revision>
  <dcterms:created xsi:type="dcterms:W3CDTF">2023-10-06T04:10:28Z</dcterms:created>
  <dcterms:modified xsi:type="dcterms:W3CDTF">2023-12-18T01:08:16Z</dcterms:modified>
</cp:coreProperties>
</file>